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52" r:id="rId5"/>
    <p:sldId id="353" r:id="rId6"/>
    <p:sldId id="368" r:id="rId7"/>
    <p:sldId id="354" r:id="rId8"/>
    <p:sldId id="355" r:id="rId9"/>
    <p:sldId id="356" r:id="rId10"/>
    <p:sldId id="369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51" autoAdjust="0"/>
    <p:restoredTop sz="94660"/>
  </p:normalViewPr>
  <p:slideViewPr>
    <p:cSldViewPr>
      <p:cViewPr varScale="1">
        <p:scale>
          <a:sx n="92" d="100"/>
          <a:sy n="92" d="100"/>
        </p:scale>
        <p:origin x="18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F1625-E4E2-4605-A5A6-480BBFB5776E}" type="datetimeFigureOut">
              <a:rPr lang="es-ES" smtClean="0"/>
              <a:t>04/06/2014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176CE-0169-444F-8509-B95607907B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25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0F29-DF3F-475B-B5DD-D8C606E20CC2}" type="datetimeFigureOut">
              <a:rPr lang="es-ES" smtClean="0"/>
              <a:pPr/>
              <a:t>04/06/2014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B987-16C5-4F79-B253-5C31791F0B8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153400" cy="48006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EURAF in </a:t>
            </a:r>
            <a:r>
              <a:rPr lang="es-ES" b="1" dirty="0" err="1" smtClean="0">
                <a:solidFill>
                  <a:schemeClr val="tx1"/>
                </a:solidFill>
              </a:rPr>
              <a:t>Spain</a:t>
            </a:r>
            <a:endParaRPr lang="es-ES" b="1" dirty="0" smtClean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r>
              <a:rPr lang="es-ES" b="1" dirty="0" err="1" smtClean="0">
                <a:solidFill>
                  <a:schemeClr val="tx1"/>
                </a:solidFill>
              </a:rPr>
              <a:t>Spanish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Agroforestry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Association</a:t>
            </a:r>
            <a:endParaRPr lang="es-ES" b="1" dirty="0" smtClean="0">
              <a:solidFill>
                <a:schemeClr val="tx1"/>
              </a:solidFill>
            </a:endParaRPr>
          </a:p>
          <a:p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b="1" dirty="0" err="1" smtClean="0">
                <a:solidFill>
                  <a:schemeClr val="tx1"/>
                </a:solidFill>
              </a:rPr>
              <a:t>Agroforestry</a:t>
            </a:r>
            <a:r>
              <a:rPr lang="es-ES" b="1" dirty="0" smtClean="0">
                <a:solidFill>
                  <a:schemeClr val="tx1"/>
                </a:solidFill>
              </a:rPr>
              <a:t> in </a:t>
            </a:r>
            <a:r>
              <a:rPr lang="es-ES" b="1" dirty="0" err="1" smtClean="0">
                <a:solidFill>
                  <a:schemeClr val="tx1"/>
                </a:solidFill>
              </a:rPr>
              <a:t>the</a:t>
            </a:r>
            <a:r>
              <a:rPr lang="es-ES" b="1" dirty="0" smtClean="0">
                <a:solidFill>
                  <a:schemeClr val="tx1"/>
                </a:solidFill>
              </a:rPr>
              <a:t> new CAP </a:t>
            </a:r>
          </a:p>
          <a:p>
            <a:r>
              <a:rPr lang="es-ES" b="1" dirty="0">
                <a:solidFill>
                  <a:schemeClr val="tx1"/>
                </a:solidFill>
              </a:rPr>
              <a:t>(</a:t>
            </a:r>
            <a:r>
              <a:rPr lang="es-ES" b="1" dirty="0" err="1" smtClean="0">
                <a:solidFill>
                  <a:schemeClr val="tx1"/>
                </a:solidFill>
              </a:rPr>
              <a:t>Elegibility</a:t>
            </a:r>
            <a:r>
              <a:rPr lang="es-ES" b="1" dirty="0" smtClean="0">
                <a:solidFill>
                  <a:schemeClr val="tx1"/>
                </a:solidFill>
              </a:rPr>
              <a:t> of </a:t>
            </a:r>
            <a:r>
              <a:rPr lang="es-ES" b="1" dirty="0" err="1" smtClean="0">
                <a:solidFill>
                  <a:schemeClr val="tx1"/>
                </a:solidFill>
              </a:rPr>
              <a:t>trees</a:t>
            </a:r>
            <a:r>
              <a:rPr lang="es-ES" b="1" dirty="0" smtClean="0">
                <a:solidFill>
                  <a:schemeClr val="tx1"/>
                </a:solidFill>
              </a:rPr>
              <a:t> in </a:t>
            </a:r>
            <a:r>
              <a:rPr lang="es-ES" b="1" dirty="0" err="1" smtClean="0">
                <a:solidFill>
                  <a:schemeClr val="tx1"/>
                </a:solidFill>
              </a:rPr>
              <a:t>Spain</a:t>
            </a:r>
            <a:r>
              <a:rPr lang="es-ES" b="1" dirty="0" smtClean="0">
                <a:solidFill>
                  <a:schemeClr val="tx1"/>
                </a:solidFill>
              </a:rPr>
              <a:t>)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" y="381000"/>
            <a:ext cx="8686800" cy="4724400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err="1">
                <a:solidFill>
                  <a:schemeClr val="tx1"/>
                </a:solidFill>
              </a:rPr>
              <a:t>Spanish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Agroforestry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Association</a:t>
            </a:r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AGFE: Asociación Agroforestal Española 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Recently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created</a:t>
            </a:r>
            <a:endParaRPr lang="es-E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38 </a:t>
            </a:r>
            <a:r>
              <a:rPr lang="es-ES" dirty="0" err="1" smtClean="0">
                <a:solidFill>
                  <a:schemeClr val="tx1"/>
                </a:solidFill>
              </a:rPr>
              <a:t>members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included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some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companies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foundations</a:t>
            </a:r>
            <a:endParaRPr lang="es-E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Individuals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include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researchers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other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stakeholders</a:t>
            </a:r>
            <a:endParaRPr lang="es-E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We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expect</a:t>
            </a:r>
            <a:r>
              <a:rPr lang="es-ES" dirty="0" smtClean="0">
                <a:solidFill>
                  <a:schemeClr val="tx1"/>
                </a:solidFill>
              </a:rPr>
              <a:t> more </a:t>
            </a:r>
            <a:r>
              <a:rPr lang="es-ES" dirty="0" err="1" smtClean="0">
                <a:solidFill>
                  <a:schemeClr val="tx1"/>
                </a:solidFill>
              </a:rPr>
              <a:t>members</a:t>
            </a:r>
            <a:r>
              <a:rPr lang="es-ES" dirty="0" smtClean="0">
                <a:solidFill>
                  <a:schemeClr val="tx1"/>
                </a:solidFill>
              </a:rPr>
              <a:t> once AGFE has </a:t>
            </a:r>
            <a:r>
              <a:rPr lang="es-ES" dirty="0" err="1" smtClean="0">
                <a:solidFill>
                  <a:schemeClr val="tx1"/>
                </a:solidFill>
              </a:rPr>
              <a:t>been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created</a:t>
            </a:r>
            <a:endParaRPr lang="es-E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We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have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bring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money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EURAF.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45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600" y="381000"/>
            <a:ext cx="8686800" cy="47244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err="1" smtClean="0">
                <a:solidFill>
                  <a:schemeClr val="tx1"/>
                </a:solidFill>
              </a:rPr>
              <a:t>Agroforestry</a:t>
            </a:r>
            <a:r>
              <a:rPr lang="es-ES" b="1" dirty="0" smtClean="0">
                <a:solidFill>
                  <a:schemeClr val="tx1"/>
                </a:solidFill>
              </a:rPr>
              <a:t> in </a:t>
            </a:r>
            <a:r>
              <a:rPr lang="es-ES" b="1" dirty="0" err="1" smtClean="0">
                <a:solidFill>
                  <a:schemeClr val="tx1"/>
                </a:solidFill>
              </a:rPr>
              <a:t>the</a:t>
            </a:r>
            <a:r>
              <a:rPr lang="es-ES" b="1" dirty="0" smtClean="0">
                <a:solidFill>
                  <a:schemeClr val="tx1"/>
                </a:solidFill>
              </a:rPr>
              <a:t> CAP in </a:t>
            </a:r>
            <a:r>
              <a:rPr lang="es-ES" b="1" dirty="0" err="1" smtClean="0">
                <a:solidFill>
                  <a:schemeClr val="tx1"/>
                </a:solidFill>
              </a:rPr>
              <a:t>Spain</a:t>
            </a:r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No </a:t>
            </a:r>
            <a:r>
              <a:rPr lang="es-ES" dirty="0" err="1" smtClean="0">
                <a:solidFill>
                  <a:schemeClr val="tx1"/>
                </a:solidFill>
              </a:rPr>
              <a:t>news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only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some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whispers</a:t>
            </a:r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A </a:t>
            </a:r>
            <a:r>
              <a:rPr lang="es-ES" dirty="0" err="1" smtClean="0">
                <a:solidFill>
                  <a:schemeClr val="tx1"/>
                </a:solidFill>
              </a:rPr>
              <a:t>very</a:t>
            </a:r>
            <a:r>
              <a:rPr lang="es-ES" dirty="0" smtClean="0">
                <a:solidFill>
                  <a:schemeClr val="tx1"/>
                </a:solidFill>
              </a:rPr>
              <a:t> opaque </a:t>
            </a:r>
            <a:r>
              <a:rPr lang="es-ES" dirty="0" err="1" smtClean="0">
                <a:solidFill>
                  <a:schemeClr val="tx1"/>
                </a:solidFill>
              </a:rPr>
              <a:t>process</a:t>
            </a:r>
            <a:r>
              <a:rPr lang="es-ES" dirty="0" smtClean="0">
                <a:solidFill>
                  <a:schemeClr val="tx1"/>
                </a:solidFill>
              </a:rPr>
              <a:t> (more </a:t>
            </a:r>
            <a:r>
              <a:rPr lang="es-ES" dirty="0" err="1" smtClean="0">
                <a:solidFill>
                  <a:schemeClr val="tx1"/>
                </a:solidFill>
              </a:rPr>
              <a:t>than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ever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before</a:t>
            </a:r>
            <a:r>
              <a:rPr lang="es-ES" dirty="0" smtClean="0">
                <a:solidFill>
                  <a:schemeClr val="tx1"/>
                </a:solidFill>
              </a:rPr>
              <a:t>)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both</a:t>
            </a:r>
            <a:r>
              <a:rPr lang="es-ES" dirty="0" smtClean="0">
                <a:solidFill>
                  <a:schemeClr val="tx1"/>
                </a:solidFill>
              </a:rPr>
              <a:t> Pilar I and Pilar II.</a:t>
            </a:r>
          </a:p>
          <a:p>
            <a:pPr marL="457200" indent="-457200" algn="l">
              <a:buFont typeface="Arial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We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expect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measure</a:t>
            </a:r>
            <a:r>
              <a:rPr lang="es-ES" dirty="0" smtClean="0">
                <a:solidFill>
                  <a:schemeClr val="tx1"/>
                </a:solidFill>
              </a:rPr>
              <a:t> 23 </a:t>
            </a:r>
            <a:r>
              <a:rPr lang="es-ES" dirty="0" err="1" smtClean="0">
                <a:solidFill>
                  <a:schemeClr val="tx1"/>
                </a:solidFill>
              </a:rPr>
              <a:t>will</a:t>
            </a:r>
            <a:r>
              <a:rPr lang="es-ES" dirty="0" smtClean="0">
                <a:solidFill>
                  <a:schemeClr val="tx1"/>
                </a:solidFill>
              </a:rPr>
              <a:t> be </a:t>
            </a:r>
            <a:r>
              <a:rPr lang="es-ES" dirty="0" err="1" smtClean="0">
                <a:solidFill>
                  <a:schemeClr val="tx1"/>
                </a:solidFill>
              </a:rPr>
              <a:t>adopted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some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regions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charset="0"/>
              <a:buChar char="•"/>
            </a:pPr>
            <a:r>
              <a:rPr lang="es-ES" dirty="0" err="1" smtClean="0">
                <a:solidFill>
                  <a:schemeClr val="tx1"/>
                </a:solidFill>
              </a:rPr>
              <a:t>We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have</a:t>
            </a:r>
            <a:r>
              <a:rPr lang="es-ES" dirty="0" smtClean="0">
                <a:solidFill>
                  <a:schemeClr val="tx1"/>
                </a:solidFill>
              </a:rPr>
              <a:t> a </a:t>
            </a:r>
            <a:r>
              <a:rPr lang="es-ES" dirty="0" err="1" smtClean="0">
                <a:solidFill>
                  <a:schemeClr val="tx1"/>
                </a:solidFill>
              </a:rPr>
              <a:t>strong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discussion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elegibility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silvopastures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silvoarables</a:t>
            </a:r>
            <a:r>
              <a:rPr lang="es-ES" dirty="0" smtClean="0">
                <a:solidFill>
                  <a:schemeClr val="tx1"/>
                </a:solidFill>
              </a:rPr>
              <a:t> and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criteria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to</a:t>
            </a:r>
            <a:r>
              <a:rPr lang="es-ES" dirty="0" smtClean="0">
                <a:solidFill>
                  <a:schemeClr val="tx1"/>
                </a:solidFill>
              </a:rPr>
              <a:t> define a </a:t>
            </a:r>
            <a:r>
              <a:rPr lang="es-ES" dirty="0" err="1" smtClean="0">
                <a:solidFill>
                  <a:schemeClr val="tx1"/>
                </a:solidFill>
              </a:rPr>
              <a:t>coefficient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admisibility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50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3733800" cy="533400"/>
          </a:xfrm>
        </p:spPr>
        <p:txBody>
          <a:bodyPr>
            <a:normAutofit lnSpcReduction="10000"/>
          </a:bodyPr>
          <a:lstStyle/>
          <a:p>
            <a:r>
              <a:rPr lang="es-ES" dirty="0" err="1" smtClean="0">
                <a:solidFill>
                  <a:srgbClr val="00B050"/>
                </a:solidFill>
              </a:rPr>
              <a:t>Elegibility</a:t>
            </a:r>
            <a:r>
              <a:rPr lang="es-ES" dirty="0" smtClean="0">
                <a:solidFill>
                  <a:srgbClr val="00B050"/>
                </a:solidFill>
              </a:rPr>
              <a:t> in </a:t>
            </a:r>
            <a:r>
              <a:rPr lang="es-ES" dirty="0" err="1" smtClean="0">
                <a:solidFill>
                  <a:srgbClr val="00B050"/>
                </a:solidFill>
              </a:rPr>
              <a:t>Spain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4800" y="12192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Admisibility</a:t>
            </a:r>
            <a:r>
              <a:rPr lang="es-ES" b="1" dirty="0" smtClean="0"/>
              <a:t> </a:t>
            </a:r>
            <a:r>
              <a:rPr lang="es-ES" b="1" dirty="0" err="1" smtClean="0"/>
              <a:t>Coefficient</a:t>
            </a:r>
            <a:r>
              <a:rPr lang="es-ES" b="1" dirty="0" smtClean="0"/>
              <a:t> (%) = </a:t>
            </a:r>
            <a:r>
              <a:rPr lang="es-ES" b="1" dirty="0" err="1" smtClean="0"/>
              <a:t>Soil</a:t>
            </a:r>
            <a:r>
              <a:rPr lang="es-ES" b="1" dirty="0" smtClean="0"/>
              <a:t> Factor (</a:t>
            </a:r>
            <a:r>
              <a:rPr lang="es-ES" b="1" dirty="0" err="1" smtClean="0"/>
              <a:t>vegetated</a:t>
            </a:r>
            <a:r>
              <a:rPr lang="es-ES" b="1" dirty="0" smtClean="0"/>
              <a:t>)* </a:t>
            </a:r>
            <a:r>
              <a:rPr lang="es-ES" b="1" dirty="0" err="1" smtClean="0"/>
              <a:t>Slope</a:t>
            </a:r>
            <a:r>
              <a:rPr lang="es-ES" b="1" dirty="0" smtClean="0"/>
              <a:t> Factor </a:t>
            </a:r>
            <a:r>
              <a:rPr lang="es-ES" b="1" dirty="0" smtClean="0">
                <a:solidFill>
                  <a:srgbClr val="FF0000"/>
                </a:solidFill>
              </a:rPr>
              <a:t>* </a:t>
            </a:r>
            <a:r>
              <a:rPr lang="es-ES" b="1" dirty="0" err="1" smtClean="0">
                <a:solidFill>
                  <a:srgbClr val="FF0000"/>
                </a:solidFill>
              </a:rPr>
              <a:t>Type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Vegetation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6248400" y="1588532"/>
            <a:ext cx="121920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257800" y="1838915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LIDAR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(</a:t>
            </a:r>
            <a:r>
              <a:rPr lang="es-ES" dirty="0" err="1" smtClean="0">
                <a:solidFill>
                  <a:srgbClr val="FF0000"/>
                </a:solidFill>
              </a:rPr>
              <a:t>Density</a:t>
            </a:r>
            <a:r>
              <a:rPr lang="es-ES" dirty="0" smtClean="0">
                <a:solidFill>
                  <a:srgbClr val="FF0000"/>
                </a:solidFill>
              </a:rPr>
              <a:t> and </a:t>
            </a:r>
            <a:r>
              <a:rPr lang="es-ES" dirty="0" err="1" smtClean="0">
                <a:solidFill>
                  <a:srgbClr val="FF0000"/>
                </a:solidFill>
              </a:rPr>
              <a:t>Height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of </a:t>
            </a:r>
            <a:r>
              <a:rPr lang="es-ES" dirty="0" err="1" smtClean="0">
                <a:solidFill>
                  <a:srgbClr val="FF0000"/>
                </a:solidFill>
              </a:rPr>
              <a:t>Trees</a:t>
            </a:r>
            <a:r>
              <a:rPr lang="es-ES" dirty="0" smtClean="0">
                <a:solidFill>
                  <a:srgbClr val="FF0000"/>
                </a:solidFill>
              </a:rPr>
              <a:t> and </a:t>
            </a:r>
            <a:r>
              <a:rPr lang="es-ES" dirty="0" err="1" smtClean="0">
                <a:solidFill>
                  <a:srgbClr val="FF0000"/>
                </a:solidFill>
              </a:rPr>
              <a:t>Shrubs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21" y="1864978"/>
            <a:ext cx="2370778" cy="24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343399"/>
            <a:ext cx="2580021" cy="249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5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3733800" cy="533400"/>
          </a:xfrm>
        </p:spPr>
        <p:txBody>
          <a:bodyPr>
            <a:normAutofit lnSpcReduction="10000"/>
          </a:bodyPr>
          <a:lstStyle/>
          <a:p>
            <a:r>
              <a:rPr lang="es-ES" dirty="0" err="1" smtClean="0">
                <a:solidFill>
                  <a:srgbClr val="00B050"/>
                </a:solidFill>
              </a:rPr>
              <a:t>Elegibility</a:t>
            </a:r>
            <a:r>
              <a:rPr lang="es-ES" dirty="0" smtClean="0">
                <a:solidFill>
                  <a:srgbClr val="00B050"/>
                </a:solidFill>
              </a:rPr>
              <a:t> in </a:t>
            </a:r>
            <a:r>
              <a:rPr lang="es-ES" dirty="0" err="1" smtClean="0">
                <a:solidFill>
                  <a:srgbClr val="00B050"/>
                </a:solidFill>
              </a:rPr>
              <a:t>Spain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4800" y="8498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Admisibility</a:t>
            </a:r>
            <a:r>
              <a:rPr lang="es-ES" b="1" dirty="0"/>
              <a:t> </a:t>
            </a:r>
            <a:r>
              <a:rPr lang="es-ES" b="1" dirty="0" err="1"/>
              <a:t>Coefficient</a:t>
            </a:r>
            <a:r>
              <a:rPr lang="es-ES" b="1" dirty="0"/>
              <a:t> (%) = </a:t>
            </a:r>
            <a:r>
              <a:rPr lang="es-ES" b="1" dirty="0" err="1" smtClean="0"/>
              <a:t>Soil</a:t>
            </a:r>
            <a:r>
              <a:rPr lang="es-ES" b="1" dirty="0" smtClean="0"/>
              <a:t> Factor (</a:t>
            </a:r>
            <a:r>
              <a:rPr lang="es-ES" b="1" dirty="0" err="1" smtClean="0"/>
              <a:t>vegetated</a:t>
            </a:r>
            <a:r>
              <a:rPr lang="es-ES" b="1" dirty="0" smtClean="0"/>
              <a:t>)* </a:t>
            </a:r>
            <a:r>
              <a:rPr lang="es-ES" b="1" dirty="0" err="1" smtClean="0"/>
              <a:t>Slope</a:t>
            </a:r>
            <a:r>
              <a:rPr lang="es-ES" b="1" dirty="0" smtClean="0"/>
              <a:t> Factor </a:t>
            </a:r>
            <a:r>
              <a:rPr lang="es-ES" b="1" dirty="0" smtClean="0">
                <a:solidFill>
                  <a:srgbClr val="FF0000"/>
                </a:solidFill>
              </a:rPr>
              <a:t>* </a:t>
            </a:r>
            <a:r>
              <a:rPr lang="es-ES" b="1" dirty="0" err="1" smtClean="0">
                <a:solidFill>
                  <a:srgbClr val="FF0000"/>
                </a:solidFill>
              </a:rPr>
              <a:t>Type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Vegetation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485" y="1277679"/>
            <a:ext cx="3874765" cy="48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256" y="1295400"/>
            <a:ext cx="4171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3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3733800" cy="533400"/>
          </a:xfrm>
        </p:spPr>
        <p:txBody>
          <a:bodyPr>
            <a:normAutofit lnSpcReduction="10000"/>
          </a:bodyPr>
          <a:lstStyle/>
          <a:p>
            <a:r>
              <a:rPr lang="es-ES" dirty="0" err="1" smtClean="0">
                <a:solidFill>
                  <a:srgbClr val="00B050"/>
                </a:solidFill>
              </a:rPr>
              <a:t>Elegibility</a:t>
            </a:r>
            <a:r>
              <a:rPr lang="es-ES" dirty="0" smtClean="0">
                <a:solidFill>
                  <a:srgbClr val="00B050"/>
                </a:solidFill>
              </a:rPr>
              <a:t> in </a:t>
            </a:r>
            <a:r>
              <a:rPr lang="es-ES" dirty="0" err="1" smtClean="0">
                <a:solidFill>
                  <a:srgbClr val="00B050"/>
                </a:solidFill>
              </a:rPr>
              <a:t>Spain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4800" y="8498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% </a:t>
            </a:r>
            <a:r>
              <a:rPr lang="es-ES" b="1" dirty="0" err="1" smtClean="0"/>
              <a:t>Elegibility</a:t>
            </a:r>
            <a:r>
              <a:rPr lang="es-ES" b="1" dirty="0" smtClean="0"/>
              <a:t> = </a:t>
            </a:r>
            <a:r>
              <a:rPr lang="es-ES" b="1" dirty="0" err="1" smtClean="0"/>
              <a:t>Soil</a:t>
            </a:r>
            <a:r>
              <a:rPr lang="es-ES" b="1" dirty="0" smtClean="0"/>
              <a:t> Factor (</a:t>
            </a:r>
            <a:r>
              <a:rPr lang="es-ES" b="1" dirty="0" err="1" smtClean="0"/>
              <a:t>vegetated</a:t>
            </a:r>
            <a:r>
              <a:rPr lang="es-ES" b="1" dirty="0" smtClean="0"/>
              <a:t>)* </a:t>
            </a:r>
            <a:r>
              <a:rPr lang="es-ES" b="1" dirty="0" err="1" smtClean="0"/>
              <a:t>Slope</a:t>
            </a:r>
            <a:r>
              <a:rPr lang="es-ES" b="1" dirty="0" smtClean="0"/>
              <a:t> Factor </a:t>
            </a:r>
            <a:r>
              <a:rPr lang="es-ES" b="1" dirty="0" smtClean="0">
                <a:solidFill>
                  <a:srgbClr val="FF0000"/>
                </a:solidFill>
              </a:rPr>
              <a:t>* </a:t>
            </a:r>
            <a:r>
              <a:rPr lang="es-ES" b="1" dirty="0" err="1" smtClean="0">
                <a:solidFill>
                  <a:srgbClr val="FF0000"/>
                </a:solidFill>
              </a:rPr>
              <a:t>Type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Vegetation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7242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63265" r="32532" b="13420"/>
          <a:stretch/>
        </p:blipFill>
        <p:spPr bwMode="auto">
          <a:xfrm>
            <a:off x="4610100" y="1866567"/>
            <a:ext cx="3717677" cy="33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3733800" cy="533400"/>
          </a:xfrm>
        </p:spPr>
        <p:txBody>
          <a:bodyPr>
            <a:normAutofit lnSpcReduction="10000"/>
          </a:bodyPr>
          <a:lstStyle/>
          <a:p>
            <a:r>
              <a:rPr lang="es-ES" dirty="0" err="1" smtClean="0">
                <a:solidFill>
                  <a:srgbClr val="00B050"/>
                </a:solidFill>
              </a:rPr>
              <a:t>Elegibility</a:t>
            </a:r>
            <a:r>
              <a:rPr lang="es-ES" dirty="0" smtClean="0">
                <a:solidFill>
                  <a:srgbClr val="00B050"/>
                </a:solidFill>
              </a:rPr>
              <a:t> in </a:t>
            </a:r>
            <a:r>
              <a:rPr lang="es-ES" dirty="0" err="1" smtClean="0">
                <a:solidFill>
                  <a:srgbClr val="00B050"/>
                </a:solidFill>
              </a:rPr>
              <a:t>Spain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4800" y="8498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% </a:t>
            </a:r>
            <a:r>
              <a:rPr lang="es-ES" b="1" dirty="0" err="1" smtClean="0"/>
              <a:t>Elegibility</a:t>
            </a:r>
            <a:r>
              <a:rPr lang="es-ES" b="1" dirty="0" smtClean="0"/>
              <a:t> = </a:t>
            </a:r>
            <a:r>
              <a:rPr lang="es-ES" b="1" dirty="0" err="1" smtClean="0"/>
              <a:t>Soil</a:t>
            </a:r>
            <a:r>
              <a:rPr lang="es-ES" b="1" dirty="0" smtClean="0"/>
              <a:t> Factor (</a:t>
            </a:r>
            <a:r>
              <a:rPr lang="es-ES" b="1" dirty="0" err="1" smtClean="0"/>
              <a:t>vegetated</a:t>
            </a:r>
            <a:r>
              <a:rPr lang="es-ES" b="1" dirty="0" smtClean="0"/>
              <a:t>)* </a:t>
            </a:r>
            <a:r>
              <a:rPr lang="es-ES" b="1" dirty="0" err="1" smtClean="0"/>
              <a:t>Slope</a:t>
            </a:r>
            <a:r>
              <a:rPr lang="es-ES" b="1" dirty="0" smtClean="0"/>
              <a:t> Factor </a:t>
            </a:r>
            <a:r>
              <a:rPr lang="es-ES" b="1" dirty="0" smtClean="0">
                <a:solidFill>
                  <a:srgbClr val="FF0000"/>
                </a:solidFill>
              </a:rPr>
              <a:t>* </a:t>
            </a:r>
            <a:r>
              <a:rPr lang="es-ES" b="1" dirty="0" err="1" smtClean="0">
                <a:solidFill>
                  <a:srgbClr val="FF0000"/>
                </a:solidFill>
              </a:rPr>
              <a:t>Type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Vegetation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75" y="2362200"/>
            <a:ext cx="69538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8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81F49A64D7C146AE6C417367FB5B0F" ma:contentTypeVersion="0" ma:contentTypeDescription="Create a new document." ma:contentTypeScope="" ma:versionID="51d2955265d986b1ff7f67f70a96239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07287D8-E8A7-46D1-A685-916196FF6FA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D38CF4-A5C2-4380-9411-74CC7F4C7D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50E8CA-3CFB-4915-92FF-DB04EDBB7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Bildschirmpräsentation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AGFORWARD</dc:title>
  <dc:creator>Gerardo Moreno Marcos</dc:creator>
  <cp:lastModifiedBy>KWT</cp:lastModifiedBy>
  <cp:revision>165</cp:revision>
  <dcterms:created xsi:type="dcterms:W3CDTF">2013-12-18T10:52:07Z</dcterms:created>
  <dcterms:modified xsi:type="dcterms:W3CDTF">2014-06-04T13:36:47Z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0x010100EC81F49A64D7C146AE6C417367FB5B0F</vt:lpwstr>
  </property>
</Properties>
</file>