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401" r:id="rId3"/>
    <p:sldId id="402" r:id="rId4"/>
    <p:sldId id="403" r:id="rId5"/>
    <p:sldId id="405" r:id="rId6"/>
    <p:sldId id="406" r:id="rId7"/>
  </p:sldIdLst>
  <p:sldSz cx="21386800" cy="15122525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3333CC"/>
    <a:srgbClr val="D7D200"/>
    <a:srgbClr val="FF3300"/>
    <a:srgbClr val="FF9900"/>
    <a:srgbClr val="00CCFF"/>
    <a:srgbClr val="FFFF99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30" d="100"/>
          <a:sy n="30" d="100"/>
        </p:scale>
        <p:origin x="-1056" y="-162"/>
      </p:cViewPr>
      <p:guideLst>
        <p:guide orient="horz" pos="4763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262" y="-120"/>
      </p:cViewPr>
      <p:guideLst>
        <p:guide orient="horz" pos="3127"/>
        <p:guide pos="2099"/>
      </p:guideLst>
    </p:cSldViewPr>
  </p:notes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385" cy="495793"/>
          </a:xfrm>
          <a:prstGeom prst="rect">
            <a:avLst/>
          </a:prstGeom>
        </p:spPr>
        <p:txBody>
          <a:bodyPr vert="horz" lIns="87508" tIns="43754" rIns="87508" bIns="43754" rtlCol="0"/>
          <a:lstStyle>
            <a:lvl1pPr algn="l">
              <a:defRPr sz="11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864" y="0"/>
            <a:ext cx="2887385" cy="495793"/>
          </a:xfrm>
          <a:prstGeom prst="rect">
            <a:avLst/>
          </a:prstGeom>
        </p:spPr>
        <p:txBody>
          <a:bodyPr vert="horz" lIns="87508" tIns="43754" rIns="87508" bIns="43754" rtlCol="0"/>
          <a:lstStyle>
            <a:lvl1pPr algn="r">
              <a:defRPr sz="1100"/>
            </a:lvl1pPr>
          </a:lstStyle>
          <a:p>
            <a:fld id="{4F2ADA7E-8E8D-4010-BDC8-784042756B0B}" type="datetimeFigureOut">
              <a:rPr lang="en-NZ" smtClean="0"/>
              <a:pPr/>
              <a:t>30/05/2014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887385" cy="495793"/>
          </a:xfrm>
          <a:prstGeom prst="rect">
            <a:avLst/>
          </a:prstGeom>
        </p:spPr>
        <p:txBody>
          <a:bodyPr vert="horz" lIns="87508" tIns="43754" rIns="87508" bIns="43754" rtlCol="0" anchor="b"/>
          <a:lstStyle>
            <a:lvl1pPr algn="l">
              <a:defRPr sz="11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864" y="9429305"/>
            <a:ext cx="2887385" cy="495793"/>
          </a:xfrm>
          <a:prstGeom prst="rect">
            <a:avLst/>
          </a:prstGeom>
        </p:spPr>
        <p:txBody>
          <a:bodyPr vert="horz" lIns="87508" tIns="43754" rIns="87508" bIns="43754" rtlCol="0" anchor="b"/>
          <a:lstStyle>
            <a:lvl1pPr algn="r">
              <a:defRPr sz="1100"/>
            </a:lvl1pPr>
          </a:lstStyle>
          <a:p>
            <a:fld id="{90B91A81-51CE-481B-94F0-F744E18D3E15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7385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4" tIns="45343" rIns="90684" bIns="4534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864" y="1"/>
            <a:ext cx="2887385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4" tIns="45343" rIns="90684" bIns="4534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pPr>
              <a:defRPr/>
            </a:pPr>
            <a:fld id="{17171D83-73D0-40C4-A39E-E3E7D4BA231D}" type="datetimeFigureOut">
              <a:rPr lang="pt-PT"/>
              <a:pPr>
                <a:defRPr/>
              </a:pPr>
              <a:t>30-05-2014</a:t>
            </a:fld>
            <a:endParaRPr lang="pt-PT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742950"/>
            <a:ext cx="526573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77" y="4716193"/>
            <a:ext cx="5330786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4" tIns="45343" rIns="90684" bIns="45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766"/>
            <a:ext cx="2887385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4" tIns="45343" rIns="90684" bIns="4534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1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864" y="9427766"/>
            <a:ext cx="2887385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4" tIns="45343" rIns="90684" bIns="4534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/>
            </a:lvl1pPr>
          </a:lstStyle>
          <a:p>
            <a:pPr>
              <a:defRPr/>
            </a:pPr>
            <a:fld id="{1C9A2918-95D9-4DDE-89F1-FAAAD7A7A38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07BED-677B-4A75-AADA-E00B0D485637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07BED-677B-4A75-AADA-E00B0D485637}" type="slidenum">
              <a:rPr lang="pt-PT" smtClean="0"/>
              <a:pPr/>
              <a:t>5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07BED-677B-4A75-AADA-E00B0D485637}" type="slidenum">
              <a:rPr lang="pt-PT" smtClean="0"/>
              <a:pPr/>
              <a:t>6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1386800" cy="151225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08620" tIns="104310" rIns="208620" bIns="104310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" name="Round Diagonal Corner Rectangle 2"/>
          <p:cNvSpPr/>
          <p:nvPr userDrawn="1"/>
        </p:nvSpPr>
        <p:spPr>
          <a:xfrm>
            <a:off x="288925" y="336550"/>
            <a:ext cx="20718463" cy="144922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20" tIns="104310" rIns="208620" bIns="104310"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88638" y="75565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88638" y="75565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utoShape 2" descr="mailbox://C:/Users/Joana/AppData/Roaming/Thunderbird/Profiles/p9tybrn1.default/Mail/Local%20Folders/Eudora%20Correio.sbd/EURAF.sbd/Membros?number=5489400&amp;part=1.2.2"/>
          <p:cNvSpPr>
            <a:spLocks noChangeAspect="1" noChangeArrowheads="1"/>
          </p:cNvSpPr>
          <p:nvPr userDrawn="1"/>
        </p:nvSpPr>
        <p:spPr bwMode="auto">
          <a:xfrm>
            <a:off x="155575" y="-647700"/>
            <a:ext cx="13620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580" name="AutoShape 4" descr="mailbox://C:/Users/Joana/AppData/Roaming/Thunderbird/Profiles/p9tybrn1.default/Mail/Local%20Folders/Eudora%20Correio.sbd/EURAF.sbd/Membros?number=5489400&amp;part=1.2.2"/>
          <p:cNvSpPr>
            <a:spLocks noChangeAspect="1" noChangeArrowheads="1"/>
          </p:cNvSpPr>
          <p:nvPr userDrawn="1"/>
        </p:nvSpPr>
        <p:spPr bwMode="auto">
          <a:xfrm>
            <a:off x="155575" y="-647700"/>
            <a:ext cx="13620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4582" name="AutoShape 6" descr="mailbox://C:/Users/Joana/AppData/Roaming/Thunderbird/Profiles/p9tybrn1.default/Mail/Local%20Folders/Eudora%20Correio.sbd/EURAF.sbd/Membros?number=5489400&amp;part=1.2.2"/>
          <p:cNvSpPr>
            <a:spLocks noChangeAspect="1" noChangeArrowheads="1"/>
          </p:cNvSpPr>
          <p:nvPr userDrawn="1"/>
        </p:nvSpPr>
        <p:spPr bwMode="auto">
          <a:xfrm>
            <a:off x="155575" y="-647700"/>
            <a:ext cx="13620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4583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50" y="900411"/>
            <a:ext cx="2443786" cy="24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4212572" y="1440480"/>
            <a:ext cx="1638209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200" b="1" dirty="0" smtClean="0"/>
              <a:t>‘</a:t>
            </a:r>
            <a:r>
              <a:rPr lang="pt-PT" sz="6200" b="1" dirty="0" err="1" smtClean="0"/>
              <a:t>State</a:t>
            </a:r>
            <a:r>
              <a:rPr lang="pt-PT" sz="6200" b="1" dirty="0" smtClean="0"/>
              <a:t> </a:t>
            </a:r>
            <a:r>
              <a:rPr lang="pt-PT" sz="6200" b="1" dirty="0" err="1" smtClean="0"/>
              <a:t>of</a:t>
            </a:r>
            <a:r>
              <a:rPr lang="pt-PT" sz="6200" b="1" dirty="0" smtClean="0"/>
              <a:t> </a:t>
            </a:r>
            <a:r>
              <a:rPr lang="pt-PT" sz="6200" b="1" dirty="0" err="1" smtClean="0"/>
              <a:t>the</a:t>
            </a:r>
            <a:r>
              <a:rPr lang="pt-PT" sz="6200" b="1" dirty="0" smtClean="0"/>
              <a:t> </a:t>
            </a:r>
            <a:r>
              <a:rPr lang="pt-PT" sz="6200" b="1" dirty="0" err="1" smtClean="0"/>
              <a:t>art</a:t>
            </a:r>
            <a:r>
              <a:rPr lang="pt-PT" sz="6200" b="1" dirty="0" smtClean="0"/>
              <a:t>’ </a:t>
            </a:r>
            <a:r>
              <a:rPr lang="pt-PT" sz="6200" b="1" dirty="0" err="1" smtClean="0"/>
              <a:t>of</a:t>
            </a:r>
            <a:r>
              <a:rPr lang="pt-PT" sz="6200" b="1" dirty="0" smtClean="0"/>
              <a:t> </a:t>
            </a:r>
            <a:r>
              <a:rPr lang="en-GB" sz="6200" b="1" dirty="0" err="1" smtClean="0"/>
              <a:t>Agroforestry</a:t>
            </a:r>
            <a:r>
              <a:rPr lang="en-GB" sz="6200" b="1" dirty="0" smtClean="0"/>
              <a:t> in </a:t>
            </a:r>
            <a:r>
              <a:rPr lang="en-GB" sz="6200" b="1" dirty="0" smtClean="0"/>
              <a:t>Portugal</a:t>
            </a:r>
            <a:endParaRPr lang="en-GB" sz="6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386800" cy="151225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208620" tIns="104310" rIns="208620" bIns="104310"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4" name="Round Diagonal Corner Rectangle 23"/>
          <p:cNvSpPr/>
          <p:nvPr userDrawn="1"/>
        </p:nvSpPr>
        <p:spPr>
          <a:xfrm>
            <a:off x="288925" y="336550"/>
            <a:ext cx="20718463" cy="14492288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08620" tIns="104310" rIns="208620" bIns="104310"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688638" y="75565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688638" y="75565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4212572" y="720388"/>
            <a:ext cx="1638209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6200" b="1" dirty="0" smtClean="0"/>
              <a:t>‘</a:t>
            </a:r>
            <a:r>
              <a:rPr lang="pt-PT" sz="6200" b="1" dirty="0" err="1" smtClean="0"/>
              <a:t>State</a:t>
            </a:r>
            <a:r>
              <a:rPr lang="pt-PT" sz="6200" b="1" dirty="0" smtClean="0"/>
              <a:t> </a:t>
            </a:r>
            <a:r>
              <a:rPr lang="pt-PT" sz="6200" b="1" dirty="0" err="1" smtClean="0"/>
              <a:t>of</a:t>
            </a:r>
            <a:r>
              <a:rPr lang="pt-PT" sz="6200" b="1" dirty="0" smtClean="0"/>
              <a:t> </a:t>
            </a:r>
            <a:r>
              <a:rPr lang="pt-PT" sz="6200" b="1" dirty="0" err="1" smtClean="0"/>
              <a:t>the</a:t>
            </a:r>
            <a:r>
              <a:rPr lang="pt-PT" sz="6200" b="1" dirty="0" smtClean="0"/>
              <a:t> </a:t>
            </a:r>
            <a:r>
              <a:rPr lang="pt-PT" sz="6200" b="1" dirty="0" err="1" smtClean="0"/>
              <a:t>art</a:t>
            </a:r>
            <a:r>
              <a:rPr lang="pt-PT" sz="6200" b="1" dirty="0" smtClean="0"/>
              <a:t>’ </a:t>
            </a:r>
            <a:r>
              <a:rPr lang="pt-PT" sz="6200" b="1" dirty="0" err="1" smtClean="0"/>
              <a:t>of</a:t>
            </a:r>
            <a:r>
              <a:rPr lang="pt-PT" sz="6200" b="1" dirty="0" smtClean="0"/>
              <a:t> </a:t>
            </a:r>
            <a:r>
              <a:rPr lang="en-GB" sz="6200" b="1" dirty="0" err="1" smtClean="0"/>
              <a:t>Agroforestry</a:t>
            </a:r>
            <a:r>
              <a:rPr lang="en-GB" sz="6200" b="1" dirty="0" smtClean="0"/>
              <a:t> in Portugal</a:t>
            </a:r>
          </a:p>
          <a:p>
            <a:pPr algn="ctr"/>
            <a:r>
              <a:rPr lang="en-GB" sz="5400" b="1" dirty="0" smtClean="0"/>
              <a:t>New Rural Development Plan 2014 </a:t>
            </a:r>
            <a:r>
              <a:rPr lang="en-GB" sz="5400" b="1" dirty="0" smtClean="0"/>
              <a:t>– 2020 </a:t>
            </a:r>
            <a:r>
              <a:rPr lang="en-US" sz="5400" b="1" dirty="0" smtClean="0"/>
              <a:t>preliminary version (March 2014) </a:t>
            </a:r>
            <a:endParaRPr lang="pt-PT" sz="5400" b="1" dirty="0" smtClean="0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50" y="900411"/>
            <a:ext cx="2443786" cy="24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</p:sldLayoutIdLst>
  <p:timing>
    <p:tnLst>
      <p:par>
        <p:cTn id="1" dur="indefinite" restart="never" nodeType="tmRoot"/>
      </p:par>
    </p:tnLst>
  </p:timing>
  <p:txStyles>
    <p:titleStyle>
      <a:lvl1pPr algn="ctr" defTabSz="2085975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085975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</a:defRPr>
      </a:lvl2pPr>
      <a:lvl3pPr algn="ctr" defTabSz="2085975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</a:defRPr>
      </a:lvl3pPr>
      <a:lvl4pPr algn="ctr" defTabSz="2085975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</a:defRPr>
      </a:lvl4pPr>
      <a:lvl5pPr algn="ctr" defTabSz="2085975" rtl="0" eaLnBrk="0" fontAlgn="base" hangingPunct="0">
        <a:spcBef>
          <a:spcPct val="0"/>
        </a:spcBef>
        <a:spcAft>
          <a:spcPct val="0"/>
        </a:spcAft>
        <a:defRPr sz="10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781050" indent="-781050" algn="l" defTabSz="2085975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  <a:ea typeface="+mn-ea"/>
          <a:cs typeface="+mn-cs"/>
        </a:defRPr>
      </a:lvl1pPr>
      <a:lvl2pPr marL="1695450" indent="-650875" algn="l" defTabSz="2085975" rtl="0" eaLnBrk="0" fontAlgn="base" hangingPunct="0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</a:defRPr>
      </a:lvl2pPr>
      <a:lvl3pPr marL="2608263" indent="-522288" algn="l" defTabSz="2085975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</a:defRPr>
      </a:lvl3pPr>
      <a:lvl4pPr marL="3649663" indent="-520700" algn="l" defTabSz="2085975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94238" indent="-522288" algn="l" defTabSz="2085975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72273" y="11343085"/>
            <a:ext cx="17851437" cy="251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8620" tIns="104310" rIns="208620" bIns="104310">
            <a:spAutoFit/>
          </a:bodyPr>
          <a:lstStyle/>
          <a:p>
            <a:pPr algn="ctr"/>
            <a:r>
              <a:rPr lang="en-GB" sz="5000" b="1" dirty="0" smtClean="0"/>
              <a:t>Joana A Paulo, </a:t>
            </a:r>
            <a:r>
              <a:rPr lang="en-GB" sz="5000" b="1" dirty="0" err="1" smtClean="0"/>
              <a:t>João</a:t>
            </a:r>
            <a:r>
              <a:rPr lang="en-GB" sz="5000" b="1" dirty="0" smtClean="0"/>
              <a:t> HN Palma </a:t>
            </a:r>
          </a:p>
          <a:p>
            <a:pPr algn="ctr"/>
            <a:endParaRPr lang="en-GB" sz="5000" b="1" dirty="0" smtClean="0"/>
          </a:p>
          <a:p>
            <a:pPr algn="ctr"/>
            <a:r>
              <a:rPr lang="en-GB" sz="5000" b="1" dirty="0" smtClean="0"/>
              <a:t>Cottbus, June 2014</a:t>
            </a:r>
            <a:endParaRPr lang="pt-PT" sz="5000" dirty="0" smtClean="0"/>
          </a:p>
        </p:txBody>
      </p:sp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8638" y="75565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F61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93860" y="5400986"/>
            <a:ext cx="6000000" cy="4500000"/>
          </a:xfrm>
          <a:prstGeom prst="rect">
            <a:avLst/>
          </a:prstGeom>
        </p:spPr>
      </p:pic>
      <p:pic>
        <p:nvPicPr>
          <p:cNvPr id="10" name="Picture 9" descr="DSCN02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3009" y="5400986"/>
            <a:ext cx="6000000" cy="45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3124" y="4320848"/>
            <a:ext cx="4860621" cy="666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250" y="4140825"/>
            <a:ext cx="19082438" cy="955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General </a:t>
            </a:r>
            <a:r>
              <a:rPr lang="en-US" b="1" dirty="0" smtClean="0"/>
              <a:t>overview:</a:t>
            </a:r>
            <a:endParaRPr lang="en-US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Agroforestry</a:t>
            </a:r>
            <a:r>
              <a:rPr lang="en-US" dirty="0" smtClean="0"/>
              <a:t> </a:t>
            </a:r>
            <a:r>
              <a:rPr lang="en-US" dirty="0" smtClean="0"/>
              <a:t>systems, mainly traditional systems, are well </a:t>
            </a:r>
            <a:r>
              <a:rPr lang="en-US" dirty="0" smtClean="0"/>
              <a:t>recognized in </a:t>
            </a:r>
            <a:r>
              <a:rPr lang="en-US" dirty="0" smtClean="0"/>
              <a:t>Portugal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From a list of 18 priorities included in the preliminary version (March 2014) of the new rural development plan for 2014-2020, 11 can be directly or indirectly benefit from </a:t>
            </a:r>
            <a:r>
              <a:rPr lang="en-US" dirty="0" err="1" smtClean="0"/>
              <a:t>Agroforesty</a:t>
            </a:r>
            <a:r>
              <a:rPr lang="en-US" dirty="0" smtClean="0"/>
              <a:t> systems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Along the document ‘</a:t>
            </a:r>
            <a:r>
              <a:rPr lang="en-US" dirty="0" err="1" smtClean="0"/>
              <a:t>Agroforestry</a:t>
            </a:r>
            <a:r>
              <a:rPr lang="en-US" dirty="0" smtClean="0"/>
              <a:t> systems’ is typed 22 times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The new document presents supporting measures structured in a very similar way to the previous one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 Previous constrains, that lead to low adoption by farmers of the support for new </a:t>
            </a:r>
            <a:r>
              <a:rPr lang="en-US" dirty="0" err="1" smtClean="0"/>
              <a:t>agroforests</a:t>
            </a:r>
            <a:r>
              <a:rPr lang="en-US" dirty="0" smtClean="0"/>
              <a:t> installation ,may be maintained in the 2014-2020 period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250" y="4038155"/>
            <a:ext cx="18722391" cy="861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Pros / Forward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One specific measure for the installation of </a:t>
            </a:r>
            <a:r>
              <a:rPr lang="en-US" dirty="0" err="1" smtClean="0"/>
              <a:t>Agroforestry</a:t>
            </a:r>
            <a:r>
              <a:rPr lang="en-US" dirty="0" smtClean="0"/>
              <a:t> systems (</a:t>
            </a:r>
            <a:r>
              <a:rPr lang="en-US" dirty="0" smtClean="0"/>
              <a:t>A8.1 </a:t>
            </a:r>
            <a:r>
              <a:rPr lang="en-US" dirty="0" smtClean="0"/>
              <a:t>Op2; identical do measure 2.3.2.2)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dirty="0" smtClean="0"/>
              <a:t>inimum area: 0.5 ha</a:t>
            </a:r>
          </a:p>
          <a:p>
            <a:pPr marL="0"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Definition of measures for knowledge transfer and dissemination </a:t>
            </a:r>
            <a:r>
              <a:rPr lang="en-US" dirty="0" smtClean="0"/>
              <a:t>to farmers </a:t>
            </a:r>
            <a:endParaRPr lang="en-US" dirty="0" smtClean="0"/>
          </a:p>
          <a:p>
            <a:pPr marL="457200"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courses, demonstration activities and interchange (national and international) , technical consultation…</a:t>
            </a:r>
          </a:p>
          <a:p>
            <a:pPr marL="457200"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‘greening and maintenance of agriculture land’ as one of the main subjects (although no explicit reference to </a:t>
            </a:r>
            <a:r>
              <a:rPr lang="en-US" dirty="0" err="1" smtClean="0"/>
              <a:t>agroforests</a:t>
            </a:r>
            <a:r>
              <a:rPr lang="en-US" dirty="0" smtClean="0"/>
              <a:t> is made…)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2250" y="4140825"/>
            <a:ext cx="18902415" cy="1050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Cons / Backward / Uncertainty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Zonal support to maintenance of XXXX</a:t>
            </a:r>
            <a:r>
              <a:rPr lang="en-US" dirty="0" smtClean="0"/>
              <a:t> (A7.3) still limits maximum tree density to 60 trees/ha with ht &gt; 2,5 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RPU </a:t>
            </a:r>
            <a:r>
              <a:rPr lang="en-US" dirty="0" smtClean="0"/>
              <a:t>still incompatible with the installation </a:t>
            </a:r>
            <a:r>
              <a:rPr lang="en-US" dirty="0" smtClean="0"/>
              <a:t>of </a:t>
            </a:r>
            <a:r>
              <a:rPr lang="en-US" dirty="0" err="1" smtClean="0"/>
              <a:t>Agroforestry</a:t>
            </a:r>
            <a:r>
              <a:rPr lang="en-US" dirty="0" smtClean="0"/>
              <a:t> </a:t>
            </a:r>
            <a:r>
              <a:rPr lang="en-US" dirty="0" smtClean="0"/>
              <a:t>systems?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Forest management plan still for compulsory for the support to the installation of new </a:t>
            </a:r>
            <a:r>
              <a:rPr lang="en-US" dirty="0" err="1" smtClean="0"/>
              <a:t>agroforest</a:t>
            </a:r>
            <a:r>
              <a:rPr lang="en-US" dirty="0" smtClean="0"/>
              <a:t> areas?? 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Fast growing specie definition: 8 to 20 years rotation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/>
              <a:t>No reference for support of biomass production in </a:t>
            </a:r>
            <a:r>
              <a:rPr lang="en-US" dirty="0" err="1" smtClean="0"/>
              <a:t>agroforestry</a:t>
            </a:r>
            <a:r>
              <a:rPr lang="en-US" dirty="0" smtClean="0"/>
              <a:t> systems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Maximum </a:t>
            </a:r>
            <a:r>
              <a:rPr lang="en-US" dirty="0" smtClean="0"/>
              <a:t>financial support for initial investment from each measure still not defined (previously this value was inferior for the measure regarding </a:t>
            </a:r>
            <a:r>
              <a:rPr lang="en-US" dirty="0" err="1" smtClean="0"/>
              <a:t>agroforestry</a:t>
            </a:r>
            <a:r>
              <a:rPr lang="en-US" dirty="0" smtClean="0"/>
              <a:t> systems installation that for the forestation measure)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8638" y="75565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92250" y="4140825"/>
            <a:ext cx="18902415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Knowledge and awareness of the benefits of new types of </a:t>
            </a:r>
            <a:r>
              <a:rPr lang="en-US" dirty="0" err="1" smtClean="0"/>
              <a:t>agroforesty</a:t>
            </a:r>
            <a:r>
              <a:rPr lang="en-US" dirty="0" smtClean="0"/>
              <a:t> systems (e.g. alley cropping)  is still very limited in Portugal at political, technical and private owners scales</a:t>
            </a:r>
          </a:p>
          <a:p>
            <a:pPr lvl="2">
              <a:lnSpc>
                <a:spcPct val="150000"/>
              </a:lnSpc>
            </a:pPr>
            <a:r>
              <a:rPr lang="en-US" b="1" dirty="0" smtClean="0"/>
              <a:t>=&gt; traditional country!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A separation of funding measures still exists for agricultural and forest areas, that many times is traduced by a non attractive results for farmers investment</a:t>
            </a:r>
          </a:p>
          <a:p>
            <a:pPr lvl="2">
              <a:lnSpc>
                <a:spcPct val="150000"/>
              </a:lnSpc>
            </a:pPr>
            <a:r>
              <a:rPr lang="en-US" b="1" dirty="0" smtClean="0"/>
              <a:t>=&gt; </a:t>
            </a:r>
            <a:r>
              <a:rPr lang="en-US" b="1" dirty="0" err="1" smtClean="0"/>
              <a:t>Agroforestry</a:t>
            </a:r>
            <a:r>
              <a:rPr lang="en-US" b="1" dirty="0" smtClean="0"/>
              <a:t> is a ‘all man’ / ‘no man’ territory!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8638" y="75565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92250" y="4140825"/>
            <a:ext cx="18902415" cy="861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Previous constrains regarding the definition of eligibility criterions, that lead to low adoption by farmers of the support for new </a:t>
            </a:r>
            <a:r>
              <a:rPr lang="en-US" dirty="0" err="1" smtClean="0"/>
              <a:t>agroforests</a:t>
            </a:r>
            <a:r>
              <a:rPr lang="en-US" dirty="0" smtClean="0"/>
              <a:t> installation ,may be maintained in the 2014-2020 </a:t>
            </a:r>
            <a:r>
              <a:rPr lang="en-US" dirty="0" smtClean="0"/>
              <a:t>period</a:t>
            </a:r>
            <a:endParaRPr lang="en-US" dirty="0" smtClean="0"/>
          </a:p>
          <a:p>
            <a:pPr lvl="2">
              <a:lnSpc>
                <a:spcPct val="150000"/>
              </a:lnSpc>
            </a:pPr>
            <a:r>
              <a:rPr lang="en-US" b="1" dirty="0" smtClean="0"/>
              <a:t>=&gt; avoid this lost </a:t>
            </a:r>
            <a:r>
              <a:rPr lang="en-US" b="1" dirty="0" smtClean="0"/>
              <a:t>opportunity!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 Opportunities for knowledge transfer for different stakeholders must be put to use!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b="1" dirty="0" smtClean="0"/>
              <a:t>=&gt; learn with others around Europe/World!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	</a:t>
            </a:r>
            <a:r>
              <a:rPr lang="en-US" b="1" dirty="0" smtClean="0"/>
              <a:t>=&gt; exchange experiences!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	=&gt; EURAF has an essential role in this long journey!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oa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729900"/>
      </a:accent3>
      <a:accent4>
        <a:srgbClr val="000000"/>
      </a:accent4>
      <a:accent5>
        <a:srgbClr val="DAEDEF"/>
      </a:accent5>
      <a:accent6>
        <a:srgbClr val="D1FF47"/>
      </a:accent6>
      <a:hlink>
        <a:srgbClr val="FFC000"/>
      </a:hlink>
      <a:folHlink>
        <a:srgbClr val="BFBFB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6836</TotalTime>
  <Words>443</Words>
  <Application>Microsoft Office PowerPoint</Application>
  <PresentationFormat>Custom</PresentationFormat>
  <Paragraphs>35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UTL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</dc:creator>
  <cp:lastModifiedBy>Reviwer</cp:lastModifiedBy>
  <cp:revision>529</cp:revision>
  <dcterms:created xsi:type="dcterms:W3CDTF">2008-09-11T10:10:04Z</dcterms:created>
  <dcterms:modified xsi:type="dcterms:W3CDTF">2014-05-30T19:00:34Z</dcterms:modified>
</cp:coreProperties>
</file>