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4" r:id="rId2"/>
    <p:sldId id="256" r:id="rId3"/>
    <p:sldId id="265" r:id="rId4"/>
    <p:sldId id="266" r:id="rId5"/>
    <p:sldId id="257" r:id="rId6"/>
    <p:sldId id="258" r:id="rId7"/>
    <p:sldId id="262" r:id="rId8"/>
    <p:sldId id="263"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96" autoAdjust="0"/>
    <p:restoredTop sz="94660"/>
  </p:normalViewPr>
  <p:slideViewPr>
    <p:cSldViewPr>
      <p:cViewPr varScale="1">
        <p:scale>
          <a:sx n="74" d="100"/>
          <a:sy n="74" d="100"/>
        </p:scale>
        <p:origin x="-1050"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106F1A-C2FC-4482-99AC-DBC4A1197D34}" type="datetimeFigureOut">
              <a:rPr lang="it-IT" smtClean="0"/>
              <a:pPr/>
              <a:t>04/06/2014</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6EC8A7A-C1D4-473C-99E9-3395DF534DD7}" type="slidenum">
              <a:rPr lang="it-IT" smtClean="0"/>
              <a:pPr/>
              <a:t>‹N›</a:t>
            </a:fld>
            <a:endParaRPr lang="it-IT"/>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GB"/>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GB"/>
          </a:p>
        </p:txBody>
      </p:sp>
      <p:sp>
        <p:nvSpPr>
          <p:cNvPr id="4" name="Segnaposto data 3"/>
          <p:cNvSpPr>
            <a:spLocks noGrp="1"/>
          </p:cNvSpPr>
          <p:nvPr>
            <p:ph type="dt" sz="half" idx="10"/>
          </p:nvPr>
        </p:nvSpPr>
        <p:spPr/>
        <p:txBody>
          <a:bodyPr/>
          <a:lstStyle/>
          <a:p>
            <a:fld id="{AF7C4C17-965D-4A2A-B182-9B1CEF900D4E}" type="datetimeFigureOut">
              <a:rPr lang="en-GB" smtClean="0"/>
              <a:pPr/>
              <a:t>04/06/2014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0A0C543-0877-4C0C-97B1-3CD21B4823BB}" type="slidenum">
              <a:rPr lang="en-GB" smtClean="0"/>
              <a:pPr/>
              <a:t>‹N›</a:t>
            </a:fld>
            <a:endParaRPr lang="en-GB"/>
          </a:p>
        </p:txBody>
      </p:sp>
    </p:spTree>
    <p:extLst>
      <p:ext uri="{BB962C8B-B14F-4D97-AF65-F5344CB8AC3E}">
        <p14:creationId xmlns="" xmlns:p14="http://schemas.microsoft.com/office/powerpoint/2010/main" val="28832108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AF7C4C17-965D-4A2A-B182-9B1CEF900D4E}" type="datetimeFigureOut">
              <a:rPr lang="en-GB" smtClean="0"/>
              <a:pPr/>
              <a:t>04/06/2014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0A0C543-0877-4C0C-97B1-3CD21B4823BB}" type="slidenum">
              <a:rPr lang="en-GB" smtClean="0"/>
              <a:pPr/>
              <a:t>‹N›</a:t>
            </a:fld>
            <a:endParaRPr lang="en-GB"/>
          </a:p>
        </p:txBody>
      </p:sp>
    </p:spTree>
    <p:extLst>
      <p:ext uri="{BB962C8B-B14F-4D97-AF65-F5344CB8AC3E}">
        <p14:creationId xmlns="" xmlns:p14="http://schemas.microsoft.com/office/powerpoint/2010/main" val="3298082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GB"/>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AF7C4C17-965D-4A2A-B182-9B1CEF900D4E}" type="datetimeFigureOut">
              <a:rPr lang="en-GB" smtClean="0"/>
              <a:pPr/>
              <a:t>04/06/2014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0A0C543-0877-4C0C-97B1-3CD21B4823BB}" type="slidenum">
              <a:rPr lang="en-GB" smtClean="0"/>
              <a:pPr/>
              <a:t>‹N›</a:t>
            </a:fld>
            <a:endParaRPr lang="en-GB"/>
          </a:p>
        </p:txBody>
      </p:sp>
    </p:spTree>
    <p:extLst>
      <p:ext uri="{BB962C8B-B14F-4D97-AF65-F5344CB8AC3E}">
        <p14:creationId xmlns="" xmlns:p14="http://schemas.microsoft.com/office/powerpoint/2010/main" val="762793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10"/>
          </p:nvPr>
        </p:nvSpPr>
        <p:spPr/>
        <p:txBody>
          <a:bodyPr/>
          <a:lstStyle/>
          <a:p>
            <a:fld id="{AF7C4C17-965D-4A2A-B182-9B1CEF900D4E}" type="datetimeFigureOut">
              <a:rPr lang="en-GB" smtClean="0"/>
              <a:pPr/>
              <a:t>04/06/2014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0A0C543-0877-4C0C-97B1-3CD21B4823BB}" type="slidenum">
              <a:rPr lang="en-GB" smtClean="0"/>
              <a:pPr/>
              <a:t>‹N›</a:t>
            </a:fld>
            <a:endParaRPr lang="en-GB"/>
          </a:p>
        </p:txBody>
      </p:sp>
    </p:spTree>
    <p:extLst>
      <p:ext uri="{BB962C8B-B14F-4D97-AF65-F5344CB8AC3E}">
        <p14:creationId xmlns="" xmlns:p14="http://schemas.microsoft.com/office/powerpoint/2010/main" val="23561360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GB"/>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F7C4C17-965D-4A2A-B182-9B1CEF900D4E}" type="datetimeFigureOut">
              <a:rPr lang="en-GB" smtClean="0"/>
              <a:pPr/>
              <a:t>04/06/2014</a:t>
            </a:fld>
            <a:endParaRPr lang="en-GB"/>
          </a:p>
        </p:txBody>
      </p:sp>
      <p:sp>
        <p:nvSpPr>
          <p:cNvPr id="5" name="Segnaposto piè di pagina 4"/>
          <p:cNvSpPr>
            <a:spLocks noGrp="1"/>
          </p:cNvSpPr>
          <p:nvPr>
            <p:ph type="ftr" sz="quarter" idx="11"/>
          </p:nvPr>
        </p:nvSpPr>
        <p:spPr/>
        <p:txBody>
          <a:bodyPr/>
          <a:lstStyle/>
          <a:p>
            <a:endParaRPr lang="en-GB"/>
          </a:p>
        </p:txBody>
      </p:sp>
      <p:sp>
        <p:nvSpPr>
          <p:cNvPr id="6" name="Segnaposto numero diapositiva 5"/>
          <p:cNvSpPr>
            <a:spLocks noGrp="1"/>
          </p:cNvSpPr>
          <p:nvPr>
            <p:ph type="sldNum" sz="quarter" idx="12"/>
          </p:nvPr>
        </p:nvSpPr>
        <p:spPr/>
        <p:txBody>
          <a:bodyPr/>
          <a:lstStyle/>
          <a:p>
            <a:fld id="{20A0C543-0877-4C0C-97B1-3CD21B4823BB}" type="slidenum">
              <a:rPr lang="en-GB" smtClean="0"/>
              <a:pPr/>
              <a:t>‹N›</a:t>
            </a:fld>
            <a:endParaRPr lang="en-GB"/>
          </a:p>
        </p:txBody>
      </p:sp>
    </p:spTree>
    <p:extLst>
      <p:ext uri="{BB962C8B-B14F-4D97-AF65-F5344CB8AC3E}">
        <p14:creationId xmlns="" xmlns:p14="http://schemas.microsoft.com/office/powerpoint/2010/main" val="2563768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data 4"/>
          <p:cNvSpPr>
            <a:spLocks noGrp="1"/>
          </p:cNvSpPr>
          <p:nvPr>
            <p:ph type="dt" sz="half" idx="10"/>
          </p:nvPr>
        </p:nvSpPr>
        <p:spPr/>
        <p:txBody>
          <a:bodyPr/>
          <a:lstStyle/>
          <a:p>
            <a:fld id="{AF7C4C17-965D-4A2A-B182-9B1CEF900D4E}" type="datetimeFigureOut">
              <a:rPr lang="en-GB" smtClean="0"/>
              <a:pPr/>
              <a:t>04/06/2014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20A0C543-0877-4C0C-97B1-3CD21B4823BB}" type="slidenum">
              <a:rPr lang="en-GB" smtClean="0"/>
              <a:pPr/>
              <a:t>‹N›</a:t>
            </a:fld>
            <a:endParaRPr lang="en-GB"/>
          </a:p>
        </p:txBody>
      </p:sp>
    </p:spTree>
    <p:extLst>
      <p:ext uri="{BB962C8B-B14F-4D97-AF65-F5344CB8AC3E}">
        <p14:creationId xmlns="" xmlns:p14="http://schemas.microsoft.com/office/powerpoint/2010/main" val="3153829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GB"/>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7" name="Segnaposto data 6"/>
          <p:cNvSpPr>
            <a:spLocks noGrp="1"/>
          </p:cNvSpPr>
          <p:nvPr>
            <p:ph type="dt" sz="half" idx="10"/>
          </p:nvPr>
        </p:nvSpPr>
        <p:spPr/>
        <p:txBody>
          <a:bodyPr/>
          <a:lstStyle/>
          <a:p>
            <a:fld id="{AF7C4C17-965D-4A2A-B182-9B1CEF900D4E}" type="datetimeFigureOut">
              <a:rPr lang="en-GB" smtClean="0"/>
              <a:pPr/>
              <a:t>04/06/2014</a:t>
            </a:fld>
            <a:endParaRPr lang="en-GB"/>
          </a:p>
        </p:txBody>
      </p:sp>
      <p:sp>
        <p:nvSpPr>
          <p:cNvPr id="8" name="Segnaposto piè di pagina 7"/>
          <p:cNvSpPr>
            <a:spLocks noGrp="1"/>
          </p:cNvSpPr>
          <p:nvPr>
            <p:ph type="ftr" sz="quarter" idx="11"/>
          </p:nvPr>
        </p:nvSpPr>
        <p:spPr/>
        <p:txBody>
          <a:bodyPr/>
          <a:lstStyle/>
          <a:p>
            <a:endParaRPr lang="en-GB"/>
          </a:p>
        </p:txBody>
      </p:sp>
      <p:sp>
        <p:nvSpPr>
          <p:cNvPr id="9" name="Segnaposto numero diapositiva 8"/>
          <p:cNvSpPr>
            <a:spLocks noGrp="1"/>
          </p:cNvSpPr>
          <p:nvPr>
            <p:ph type="sldNum" sz="quarter" idx="12"/>
          </p:nvPr>
        </p:nvSpPr>
        <p:spPr/>
        <p:txBody>
          <a:bodyPr/>
          <a:lstStyle/>
          <a:p>
            <a:fld id="{20A0C543-0877-4C0C-97B1-3CD21B4823BB}" type="slidenum">
              <a:rPr lang="en-GB" smtClean="0"/>
              <a:pPr/>
              <a:t>‹N›</a:t>
            </a:fld>
            <a:endParaRPr lang="en-GB"/>
          </a:p>
        </p:txBody>
      </p:sp>
    </p:spTree>
    <p:extLst>
      <p:ext uri="{BB962C8B-B14F-4D97-AF65-F5344CB8AC3E}">
        <p14:creationId xmlns="" xmlns:p14="http://schemas.microsoft.com/office/powerpoint/2010/main" val="2131019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GB"/>
          </a:p>
        </p:txBody>
      </p:sp>
      <p:sp>
        <p:nvSpPr>
          <p:cNvPr id="3" name="Segnaposto data 2"/>
          <p:cNvSpPr>
            <a:spLocks noGrp="1"/>
          </p:cNvSpPr>
          <p:nvPr>
            <p:ph type="dt" sz="half" idx="10"/>
          </p:nvPr>
        </p:nvSpPr>
        <p:spPr/>
        <p:txBody>
          <a:bodyPr/>
          <a:lstStyle/>
          <a:p>
            <a:fld id="{AF7C4C17-965D-4A2A-B182-9B1CEF900D4E}" type="datetimeFigureOut">
              <a:rPr lang="en-GB" smtClean="0"/>
              <a:pPr/>
              <a:t>04/06/2014</a:t>
            </a:fld>
            <a:endParaRPr lang="en-GB"/>
          </a:p>
        </p:txBody>
      </p:sp>
      <p:sp>
        <p:nvSpPr>
          <p:cNvPr id="4" name="Segnaposto piè di pagina 3"/>
          <p:cNvSpPr>
            <a:spLocks noGrp="1"/>
          </p:cNvSpPr>
          <p:nvPr>
            <p:ph type="ftr" sz="quarter" idx="11"/>
          </p:nvPr>
        </p:nvSpPr>
        <p:spPr/>
        <p:txBody>
          <a:bodyPr/>
          <a:lstStyle/>
          <a:p>
            <a:endParaRPr lang="en-GB"/>
          </a:p>
        </p:txBody>
      </p:sp>
      <p:sp>
        <p:nvSpPr>
          <p:cNvPr id="5" name="Segnaposto numero diapositiva 4"/>
          <p:cNvSpPr>
            <a:spLocks noGrp="1"/>
          </p:cNvSpPr>
          <p:nvPr>
            <p:ph type="sldNum" sz="quarter" idx="12"/>
          </p:nvPr>
        </p:nvSpPr>
        <p:spPr/>
        <p:txBody>
          <a:bodyPr/>
          <a:lstStyle/>
          <a:p>
            <a:fld id="{20A0C543-0877-4C0C-97B1-3CD21B4823BB}" type="slidenum">
              <a:rPr lang="en-GB" smtClean="0"/>
              <a:pPr/>
              <a:t>‹N›</a:t>
            </a:fld>
            <a:endParaRPr lang="en-GB"/>
          </a:p>
        </p:txBody>
      </p:sp>
    </p:spTree>
    <p:extLst>
      <p:ext uri="{BB962C8B-B14F-4D97-AF65-F5344CB8AC3E}">
        <p14:creationId xmlns="" xmlns:p14="http://schemas.microsoft.com/office/powerpoint/2010/main" val="33711464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F7C4C17-965D-4A2A-B182-9B1CEF900D4E}" type="datetimeFigureOut">
              <a:rPr lang="en-GB" smtClean="0"/>
              <a:pPr/>
              <a:t>04/06/2014</a:t>
            </a:fld>
            <a:endParaRPr lang="en-GB"/>
          </a:p>
        </p:txBody>
      </p:sp>
      <p:sp>
        <p:nvSpPr>
          <p:cNvPr id="3" name="Segnaposto piè di pagina 2"/>
          <p:cNvSpPr>
            <a:spLocks noGrp="1"/>
          </p:cNvSpPr>
          <p:nvPr>
            <p:ph type="ftr" sz="quarter" idx="11"/>
          </p:nvPr>
        </p:nvSpPr>
        <p:spPr/>
        <p:txBody>
          <a:bodyPr/>
          <a:lstStyle/>
          <a:p>
            <a:endParaRPr lang="en-GB"/>
          </a:p>
        </p:txBody>
      </p:sp>
      <p:sp>
        <p:nvSpPr>
          <p:cNvPr id="4" name="Segnaposto numero diapositiva 3"/>
          <p:cNvSpPr>
            <a:spLocks noGrp="1"/>
          </p:cNvSpPr>
          <p:nvPr>
            <p:ph type="sldNum" sz="quarter" idx="12"/>
          </p:nvPr>
        </p:nvSpPr>
        <p:spPr/>
        <p:txBody>
          <a:bodyPr/>
          <a:lstStyle/>
          <a:p>
            <a:fld id="{20A0C543-0877-4C0C-97B1-3CD21B4823BB}" type="slidenum">
              <a:rPr lang="en-GB" smtClean="0"/>
              <a:pPr/>
              <a:t>‹N›</a:t>
            </a:fld>
            <a:endParaRPr lang="en-GB"/>
          </a:p>
        </p:txBody>
      </p:sp>
    </p:spTree>
    <p:extLst>
      <p:ext uri="{BB962C8B-B14F-4D97-AF65-F5344CB8AC3E}">
        <p14:creationId xmlns="" xmlns:p14="http://schemas.microsoft.com/office/powerpoint/2010/main" val="2208827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GB"/>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F7C4C17-965D-4A2A-B182-9B1CEF900D4E}" type="datetimeFigureOut">
              <a:rPr lang="en-GB" smtClean="0"/>
              <a:pPr/>
              <a:t>04/06/2014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20A0C543-0877-4C0C-97B1-3CD21B4823BB}" type="slidenum">
              <a:rPr lang="en-GB" smtClean="0"/>
              <a:pPr/>
              <a:t>‹N›</a:t>
            </a:fld>
            <a:endParaRPr lang="en-GB"/>
          </a:p>
        </p:txBody>
      </p:sp>
    </p:spTree>
    <p:extLst>
      <p:ext uri="{BB962C8B-B14F-4D97-AF65-F5344CB8AC3E}">
        <p14:creationId xmlns="" xmlns:p14="http://schemas.microsoft.com/office/powerpoint/2010/main" val="1161284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GB"/>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F7C4C17-965D-4A2A-B182-9B1CEF900D4E}" type="datetimeFigureOut">
              <a:rPr lang="en-GB" smtClean="0"/>
              <a:pPr/>
              <a:t>04/06/2014</a:t>
            </a:fld>
            <a:endParaRPr lang="en-GB"/>
          </a:p>
        </p:txBody>
      </p:sp>
      <p:sp>
        <p:nvSpPr>
          <p:cNvPr id="6" name="Segnaposto piè di pagina 5"/>
          <p:cNvSpPr>
            <a:spLocks noGrp="1"/>
          </p:cNvSpPr>
          <p:nvPr>
            <p:ph type="ftr" sz="quarter" idx="11"/>
          </p:nvPr>
        </p:nvSpPr>
        <p:spPr/>
        <p:txBody>
          <a:bodyPr/>
          <a:lstStyle/>
          <a:p>
            <a:endParaRPr lang="en-GB"/>
          </a:p>
        </p:txBody>
      </p:sp>
      <p:sp>
        <p:nvSpPr>
          <p:cNvPr id="7" name="Segnaposto numero diapositiva 6"/>
          <p:cNvSpPr>
            <a:spLocks noGrp="1"/>
          </p:cNvSpPr>
          <p:nvPr>
            <p:ph type="sldNum" sz="quarter" idx="12"/>
          </p:nvPr>
        </p:nvSpPr>
        <p:spPr/>
        <p:txBody>
          <a:bodyPr/>
          <a:lstStyle/>
          <a:p>
            <a:fld id="{20A0C543-0877-4C0C-97B1-3CD21B4823BB}" type="slidenum">
              <a:rPr lang="en-GB" smtClean="0"/>
              <a:pPr/>
              <a:t>‹N›</a:t>
            </a:fld>
            <a:endParaRPr lang="en-GB"/>
          </a:p>
        </p:txBody>
      </p:sp>
    </p:spTree>
    <p:extLst>
      <p:ext uri="{BB962C8B-B14F-4D97-AF65-F5344CB8AC3E}">
        <p14:creationId xmlns="" xmlns:p14="http://schemas.microsoft.com/office/powerpoint/2010/main" val="86936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en-GB"/>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7C4C17-965D-4A2A-B182-9B1CEF900D4E}" type="datetimeFigureOut">
              <a:rPr lang="en-GB" smtClean="0"/>
              <a:pPr/>
              <a:t>04/06/2014</a:t>
            </a:fld>
            <a:endParaRPr lang="en-GB"/>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A0C543-0877-4C0C-97B1-3CD21B4823BB}" type="slidenum">
              <a:rPr lang="en-GB" smtClean="0"/>
              <a:pPr/>
              <a:t>‹N›</a:t>
            </a:fld>
            <a:endParaRPr lang="en-GB"/>
          </a:p>
        </p:txBody>
      </p:sp>
    </p:spTree>
    <p:extLst>
      <p:ext uri="{BB962C8B-B14F-4D97-AF65-F5344CB8AC3E}">
        <p14:creationId xmlns="" xmlns:p14="http://schemas.microsoft.com/office/powerpoint/2010/main" val="25247491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isef.org/" TargetMode="External"/><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hyperlink" Target="http://www.sisef.it/sisef/congresso-ix/"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Rosati\Adolphot\New 2012 april 20\Scelte (alcune) Olivo Asparago Pollo\20 aprile 2012 3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427984" y="0"/>
            <a:ext cx="4752529"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ttangolo 1"/>
          <p:cNvSpPr/>
          <p:nvPr/>
        </p:nvSpPr>
        <p:spPr>
          <a:xfrm>
            <a:off x="179512" y="116632"/>
            <a:ext cx="4176464" cy="954107"/>
          </a:xfrm>
          <a:prstGeom prst="rect">
            <a:avLst/>
          </a:prstGeom>
        </p:spPr>
        <p:txBody>
          <a:bodyPr wrap="square">
            <a:spAutoFit/>
          </a:bodyPr>
          <a:lstStyle/>
          <a:p>
            <a:pPr algn="ctr"/>
            <a:r>
              <a:rPr lang="en-CA" sz="2800" b="1" dirty="0"/>
              <a:t>2013 was an active year for Italian Agroforestry</a:t>
            </a:r>
          </a:p>
        </p:txBody>
      </p:sp>
      <p:sp>
        <p:nvSpPr>
          <p:cNvPr id="9" name="Rettangolo 8"/>
          <p:cNvSpPr/>
          <p:nvPr/>
        </p:nvSpPr>
        <p:spPr>
          <a:xfrm>
            <a:off x="122582" y="1340768"/>
            <a:ext cx="4305402" cy="4524315"/>
          </a:xfrm>
          <a:prstGeom prst="rect">
            <a:avLst/>
          </a:prstGeom>
        </p:spPr>
        <p:txBody>
          <a:bodyPr wrap="square">
            <a:spAutoFit/>
          </a:bodyPr>
          <a:lstStyle/>
          <a:p>
            <a:r>
              <a:rPr lang="en-CA" b="1" dirty="0" smtClean="0"/>
              <a:t>A </a:t>
            </a:r>
            <a:r>
              <a:rPr lang="en-CA" b="1" dirty="0"/>
              <a:t>working group on Agroforestry </a:t>
            </a:r>
            <a:r>
              <a:rPr lang="en-CA" dirty="0"/>
              <a:t>has been established within the </a:t>
            </a:r>
            <a:r>
              <a:rPr lang="en-CA" b="1" u="sng" dirty="0">
                <a:hlinkClick r:id="rId3"/>
              </a:rPr>
              <a:t>SISEF</a:t>
            </a:r>
            <a:r>
              <a:rPr lang="en-CA" dirty="0"/>
              <a:t> (Italian Society for Forestry and Forest Ecology</a:t>
            </a:r>
            <a:r>
              <a:rPr lang="en-CA" dirty="0" smtClean="0"/>
              <a:t>).</a:t>
            </a:r>
          </a:p>
          <a:p>
            <a:r>
              <a:rPr lang="en-CA" dirty="0" smtClean="0"/>
              <a:t> </a:t>
            </a:r>
          </a:p>
          <a:p>
            <a:r>
              <a:rPr lang="en-CA" dirty="0" smtClean="0"/>
              <a:t>The </a:t>
            </a:r>
            <a:r>
              <a:rPr lang="en-CA" dirty="0"/>
              <a:t>group was founded in September 2013, at </a:t>
            </a:r>
            <a:r>
              <a:rPr lang="en-CA" b="1" u="sng" dirty="0">
                <a:hlinkClick r:id="rId4"/>
              </a:rPr>
              <a:t>SISEF’s 9</a:t>
            </a:r>
            <a:r>
              <a:rPr lang="en-CA" b="1" u="sng" baseline="30000" dirty="0">
                <a:hlinkClick r:id="rId4"/>
              </a:rPr>
              <a:t>th</a:t>
            </a:r>
            <a:r>
              <a:rPr lang="en-CA" b="1" u="sng" dirty="0">
                <a:hlinkClick r:id="rId4"/>
              </a:rPr>
              <a:t> national congress</a:t>
            </a:r>
            <a:r>
              <a:rPr lang="en-CA" dirty="0"/>
              <a:t>, where contributions related to agroforestry were among the papers presented. </a:t>
            </a:r>
            <a:endParaRPr lang="en-CA" dirty="0" smtClean="0"/>
          </a:p>
          <a:p>
            <a:endParaRPr lang="en-CA" dirty="0" smtClean="0"/>
          </a:p>
          <a:p>
            <a:r>
              <a:rPr lang="en-CA" dirty="0" smtClean="0"/>
              <a:t>Through </a:t>
            </a:r>
            <a:r>
              <a:rPr lang="en-CA" dirty="0"/>
              <a:t>SISEF, all members of the working group on agroforestry became members of EURAF. </a:t>
            </a:r>
            <a:endParaRPr lang="en-CA" dirty="0" smtClean="0"/>
          </a:p>
          <a:p>
            <a:endParaRPr lang="en-CA" dirty="0" smtClean="0"/>
          </a:p>
          <a:p>
            <a:r>
              <a:rPr lang="en-CA" dirty="0" smtClean="0"/>
              <a:t>We had 10 members in 2013 and are now 13 members in 2014</a:t>
            </a:r>
          </a:p>
          <a:p>
            <a:endParaRPr lang="en-CA" dirty="0"/>
          </a:p>
        </p:txBody>
      </p:sp>
    </p:spTree>
    <p:extLst>
      <p:ext uri="{BB962C8B-B14F-4D97-AF65-F5344CB8AC3E}">
        <p14:creationId xmlns="" xmlns:p14="http://schemas.microsoft.com/office/powerpoint/2010/main" val="245303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en-GB"/>
          </a:p>
        </p:txBody>
      </p:sp>
      <p:sp>
        <p:nvSpPr>
          <p:cNvPr id="3" name="Sottotitolo 2"/>
          <p:cNvSpPr>
            <a:spLocks noGrp="1"/>
          </p:cNvSpPr>
          <p:nvPr>
            <p:ph type="subTitle" idx="1"/>
          </p:nvPr>
        </p:nvSpPr>
        <p:spPr/>
        <p:txBody>
          <a:bodyPr/>
          <a:lstStyle/>
          <a:p>
            <a:endParaRPr lang="en-GB"/>
          </a:p>
        </p:txBody>
      </p:sp>
      <p:pic>
        <p:nvPicPr>
          <p:cNvPr id="1027"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79512" y="354579"/>
            <a:ext cx="8784976" cy="60017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Ovale 3"/>
          <p:cNvSpPr/>
          <p:nvPr/>
        </p:nvSpPr>
        <p:spPr>
          <a:xfrm>
            <a:off x="1907704" y="1340768"/>
            <a:ext cx="1296144" cy="432048"/>
          </a:xfrm>
          <a:prstGeom prst="ellipse">
            <a:avLst/>
          </a:prstGeom>
          <a:noFill/>
          <a:ln w="381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403275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245194" y="476672"/>
            <a:ext cx="8686800" cy="2020888"/>
          </a:xfrm>
          <a:solidFill>
            <a:schemeClr val="bg1">
              <a:alpha val="50195"/>
            </a:schemeClr>
          </a:solidFill>
        </p:spPr>
        <p:txBody>
          <a:bodyPr>
            <a:normAutofit fontScale="90000"/>
          </a:bodyPr>
          <a:lstStyle/>
          <a:p>
            <a:r>
              <a:rPr lang="it-IT" altLang="it-IT" sz="4800" b="1" dirty="0" smtClean="0">
                <a:latin typeface="Arial" charset="0"/>
              </a:rPr>
              <a:t>AIAF </a:t>
            </a:r>
            <a:br>
              <a:rPr lang="it-IT" altLang="it-IT" sz="4800" b="1" dirty="0" smtClean="0">
                <a:latin typeface="Arial" charset="0"/>
              </a:rPr>
            </a:br>
            <a:r>
              <a:rPr lang="it-IT" altLang="it-IT" sz="2000" b="1" dirty="0" smtClean="0">
                <a:latin typeface="Arial" charset="0"/>
              </a:rPr>
              <a:t> </a:t>
            </a:r>
            <a:br>
              <a:rPr lang="it-IT" altLang="it-IT" sz="2000" b="1" dirty="0" smtClean="0">
                <a:latin typeface="Arial" charset="0"/>
              </a:rPr>
            </a:br>
            <a:r>
              <a:rPr lang="it-IT" altLang="it-IT" sz="2000" b="1" dirty="0" smtClean="0">
                <a:latin typeface="Arial" charset="0"/>
              </a:rPr>
              <a:t>ASSOCIAZIONE ITALIANA PER L’AGROFORESTAZIONE</a:t>
            </a:r>
            <a:br>
              <a:rPr lang="it-IT" altLang="it-IT" sz="2000" b="1" dirty="0" smtClean="0">
                <a:latin typeface="Arial" charset="0"/>
              </a:rPr>
            </a:br>
            <a:r>
              <a:rPr lang="it-IT" altLang="it-IT" sz="2000" b="1" dirty="0" smtClean="0">
                <a:latin typeface="Arial" charset="0"/>
              </a:rPr>
              <a:t/>
            </a:r>
            <a:br>
              <a:rPr lang="it-IT" altLang="it-IT" sz="2000" b="1" dirty="0" smtClean="0">
                <a:latin typeface="Arial" charset="0"/>
              </a:rPr>
            </a:br>
            <a:r>
              <a:rPr lang="it-IT" altLang="it-IT" sz="2000" b="1" dirty="0" smtClean="0">
                <a:latin typeface="Arial" charset="0"/>
              </a:rPr>
              <a:t>(</a:t>
            </a:r>
            <a:r>
              <a:rPr lang="it-IT" altLang="it-IT" sz="2000" b="1" dirty="0" err="1" smtClean="0">
                <a:latin typeface="Arial" charset="0"/>
              </a:rPr>
              <a:t>Italian</a:t>
            </a:r>
            <a:r>
              <a:rPr lang="it-IT" altLang="it-IT" sz="2000" b="1" dirty="0" smtClean="0">
                <a:latin typeface="Arial" charset="0"/>
              </a:rPr>
              <a:t> </a:t>
            </a:r>
            <a:r>
              <a:rPr lang="it-IT" altLang="it-IT" sz="2000" b="1" dirty="0" err="1" smtClean="0">
                <a:latin typeface="Arial" charset="0"/>
              </a:rPr>
              <a:t>Association</a:t>
            </a:r>
            <a:r>
              <a:rPr lang="it-IT" altLang="it-IT" sz="2000" b="1" dirty="0" smtClean="0">
                <a:latin typeface="Arial" charset="0"/>
              </a:rPr>
              <a:t> for </a:t>
            </a:r>
            <a:r>
              <a:rPr lang="it-IT" altLang="it-IT" sz="2000" b="1" dirty="0" err="1" smtClean="0">
                <a:latin typeface="Arial" charset="0"/>
              </a:rPr>
              <a:t>Agroforestry</a:t>
            </a:r>
            <a:r>
              <a:rPr lang="it-IT" altLang="it-IT" sz="2000" b="1" dirty="0" smtClean="0">
                <a:latin typeface="Arial" charset="0"/>
              </a:rPr>
              <a:t>)</a:t>
            </a:r>
          </a:p>
        </p:txBody>
      </p:sp>
      <p:sp>
        <p:nvSpPr>
          <p:cNvPr id="2051" name="Rectangle 6"/>
          <p:cNvSpPr>
            <a:spLocks noChangeArrowheads="1"/>
          </p:cNvSpPr>
          <p:nvPr/>
        </p:nvSpPr>
        <p:spPr bwMode="auto">
          <a:xfrm>
            <a:off x="3429000" y="3886200"/>
            <a:ext cx="9144000" cy="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eaLnBrk="1" hangingPunct="1"/>
            <a:endParaRPr lang="it-IT" altLang="it-IT"/>
          </a:p>
        </p:txBody>
      </p:sp>
      <p:pic>
        <p:nvPicPr>
          <p:cNvPr id="2052" name="Immagine 1"/>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699792" y="2790574"/>
            <a:ext cx="3744416" cy="3662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785028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type="body" idx="1"/>
          </p:nvPr>
        </p:nvSpPr>
        <p:spPr>
          <a:xfrm>
            <a:off x="179512" y="980728"/>
            <a:ext cx="5322887" cy="3671888"/>
          </a:xfrm>
        </p:spPr>
        <p:txBody>
          <a:bodyPr>
            <a:normAutofit fontScale="85000" lnSpcReduction="20000"/>
          </a:bodyPr>
          <a:lstStyle/>
          <a:p>
            <a:pPr algn="just" eaLnBrk="1" hangingPunct="1">
              <a:spcAft>
                <a:spcPts val="800"/>
              </a:spcAft>
              <a:buFont typeface="Wingdings" pitchFamily="2" charset="2"/>
              <a:buChar char="Ø"/>
            </a:pPr>
            <a:r>
              <a:rPr lang="en-GB" sz="2000" dirty="0" smtClean="0"/>
              <a:t>Founded in 2014</a:t>
            </a:r>
            <a:endParaRPr lang="en-US" altLang="it-IT" sz="2000" dirty="0" smtClean="0"/>
          </a:p>
          <a:p>
            <a:pPr algn="just" eaLnBrk="1" hangingPunct="1">
              <a:spcAft>
                <a:spcPts val="800"/>
              </a:spcAft>
              <a:buFont typeface="Wingdings" pitchFamily="2" charset="2"/>
              <a:buChar char="Ø"/>
            </a:pPr>
            <a:r>
              <a:rPr lang="en-GB" sz="2000" dirty="0" smtClean="0"/>
              <a:t>Private owners, professionals, researchers, farms and public bodies</a:t>
            </a:r>
            <a:endParaRPr lang="en-US" altLang="it-IT" sz="2000" dirty="0" smtClean="0"/>
          </a:p>
          <a:p>
            <a:pPr algn="just" eaLnBrk="1" hangingPunct="1">
              <a:buFont typeface="Wingdings" pitchFamily="2" charset="2"/>
              <a:buChar char="Ø"/>
            </a:pPr>
            <a:r>
              <a:rPr lang="en-US" altLang="it-IT" sz="2000" dirty="0" smtClean="0"/>
              <a:t>Supports awareness, knowledge, research  policies</a:t>
            </a:r>
          </a:p>
          <a:p>
            <a:pPr algn="just" eaLnBrk="1" hangingPunct="1">
              <a:buFont typeface="Wingdings" pitchFamily="2" charset="2"/>
              <a:buChar char="Ø"/>
            </a:pPr>
            <a:r>
              <a:rPr lang="en-US" altLang="it-IT" sz="2000" dirty="0" smtClean="0"/>
              <a:t>Follow the experiences of other countries (AFAF)</a:t>
            </a:r>
          </a:p>
          <a:p>
            <a:pPr algn="just" eaLnBrk="1" hangingPunct="1">
              <a:buFont typeface="Wingdings" pitchFamily="2" charset="2"/>
              <a:buChar char="Ø"/>
            </a:pPr>
            <a:r>
              <a:rPr lang="en-US" altLang="it-IT" sz="2000" dirty="0" smtClean="0"/>
              <a:t>Promotes wood certification schemes</a:t>
            </a:r>
          </a:p>
          <a:p>
            <a:pPr algn="just" eaLnBrk="1" hangingPunct="1">
              <a:buFont typeface="Wingdings" pitchFamily="2" charset="2"/>
              <a:buChar char="Ø"/>
            </a:pPr>
            <a:r>
              <a:rPr lang="en-US" altLang="it-IT" sz="2000" dirty="0" smtClean="0"/>
              <a:t>Cooperate with other agroforestry associations and others, in particular with EURAF</a:t>
            </a:r>
          </a:p>
          <a:p>
            <a:pPr algn="just" eaLnBrk="1" hangingPunct="1">
              <a:buFont typeface="Wingdings" pitchFamily="2" charset="2"/>
              <a:buChar char="Ø"/>
            </a:pPr>
            <a:r>
              <a:rPr lang="en-US" sz="2000" dirty="0" smtClean="0"/>
              <a:t>Promote synergies to improve the final products and the many services of farms</a:t>
            </a:r>
          </a:p>
          <a:p>
            <a:pPr algn="just" eaLnBrk="1" hangingPunct="1">
              <a:buFont typeface="Wingdings" pitchFamily="2" charset="2"/>
              <a:buChar char="Ø"/>
            </a:pPr>
            <a:r>
              <a:rPr lang="it-IT" sz="2000" dirty="0" smtClean="0"/>
              <a:t>Partnership </a:t>
            </a:r>
            <a:r>
              <a:rPr lang="it-IT" sz="2000" dirty="0" err="1" smtClean="0"/>
              <a:t>projects</a:t>
            </a:r>
            <a:r>
              <a:rPr lang="it-IT" sz="2000" dirty="0" smtClean="0"/>
              <a:t> </a:t>
            </a:r>
            <a:r>
              <a:rPr lang="it-IT" sz="2000" dirty="0" err="1" smtClean="0"/>
              <a:t>at</a:t>
            </a:r>
            <a:r>
              <a:rPr lang="it-IT" sz="2000" dirty="0" smtClean="0"/>
              <a:t> the </a:t>
            </a:r>
            <a:r>
              <a:rPr lang="it-IT" sz="2000" dirty="0" err="1" smtClean="0"/>
              <a:t>European</a:t>
            </a:r>
            <a:r>
              <a:rPr lang="it-IT" sz="2000" dirty="0" smtClean="0"/>
              <a:t> </a:t>
            </a:r>
            <a:r>
              <a:rPr lang="it-IT" sz="2000" dirty="0" err="1" smtClean="0"/>
              <a:t>level</a:t>
            </a:r>
            <a:r>
              <a:rPr lang="it-IT" sz="2000" dirty="0" smtClean="0"/>
              <a:t> to </a:t>
            </a:r>
            <a:r>
              <a:rPr lang="it-IT" sz="2000" dirty="0" err="1" smtClean="0"/>
              <a:t>promote</a:t>
            </a:r>
            <a:r>
              <a:rPr lang="it-IT" sz="2000" dirty="0" smtClean="0"/>
              <a:t> </a:t>
            </a:r>
            <a:r>
              <a:rPr lang="it-IT" sz="2000" dirty="0" err="1" smtClean="0"/>
              <a:t>agroforestry</a:t>
            </a:r>
            <a:endParaRPr lang="it-IT" sz="2000" dirty="0" smtClean="0"/>
          </a:p>
          <a:p>
            <a:pPr algn="just" eaLnBrk="1" hangingPunct="1">
              <a:buFont typeface="Wingdings" pitchFamily="2" charset="2"/>
              <a:buChar char="Ø"/>
            </a:pPr>
            <a:r>
              <a:rPr lang="en-US" sz="2000" dirty="0" smtClean="0"/>
              <a:t>Promote cultivation and cultural aspects </a:t>
            </a:r>
            <a:r>
              <a:rPr lang="it-IT" sz="2000" dirty="0" err="1" smtClean="0"/>
              <a:t>related</a:t>
            </a:r>
            <a:r>
              <a:rPr lang="it-IT" sz="2000" dirty="0" smtClean="0"/>
              <a:t> to the </a:t>
            </a:r>
            <a:r>
              <a:rPr lang="it-IT" sz="2000" dirty="0" err="1" smtClean="0"/>
              <a:t>tree</a:t>
            </a:r>
            <a:r>
              <a:rPr lang="it-IT" sz="2000" dirty="0" smtClean="0"/>
              <a:t> in </a:t>
            </a:r>
            <a:r>
              <a:rPr lang="it-IT" sz="2000" dirty="0" err="1" smtClean="0"/>
              <a:t>agricultural</a:t>
            </a:r>
            <a:r>
              <a:rPr lang="it-IT" sz="2000" dirty="0" smtClean="0"/>
              <a:t> </a:t>
            </a:r>
            <a:r>
              <a:rPr lang="it-IT" sz="2000" dirty="0" err="1" smtClean="0"/>
              <a:t>contexts</a:t>
            </a:r>
            <a:endParaRPr lang="en-US" sz="2000" dirty="0" smtClean="0"/>
          </a:p>
          <a:p>
            <a:pPr algn="just" eaLnBrk="1" hangingPunct="1">
              <a:buFont typeface="Wingdings" pitchFamily="2" charset="2"/>
              <a:buChar char="Ø"/>
            </a:pPr>
            <a:endParaRPr lang="en-US" altLang="it-IT" sz="2000" dirty="0" smtClean="0"/>
          </a:p>
          <a:p>
            <a:pPr algn="just" eaLnBrk="1" hangingPunct="1">
              <a:buFont typeface="Wingdings" pitchFamily="2" charset="2"/>
              <a:buChar char="Ø"/>
            </a:pPr>
            <a:endParaRPr lang="en-GB" altLang="it-IT" sz="2000" i="1" dirty="0" smtClean="0">
              <a:latin typeface="Arial" charset="0"/>
            </a:endParaRPr>
          </a:p>
        </p:txBody>
      </p:sp>
      <p:sp>
        <p:nvSpPr>
          <p:cNvPr id="3075" name="Rettangolo 1"/>
          <p:cNvSpPr>
            <a:spLocks noChangeArrowheads="1"/>
          </p:cNvSpPr>
          <p:nvPr/>
        </p:nvSpPr>
        <p:spPr bwMode="auto">
          <a:xfrm>
            <a:off x="757847" y="260648"/>
            <a:ext cx="5761037" cy="5232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p>
            <a:pPr algn="ctr" eaLnBrk="1" hangingPunct="1">
              <a:spcAft>
                <a:spcPts val="1200"/>
              </a:spcAft>
            </a:pPr>
            <a:r>
              <a:rPr lang="en-GB" sz="2800" b="1" dirty="0" smtClean="0">
                <a:latin typeface="Arial" charset="0"/>
              </a:rPr>
              <a:t>AIAF </a:t>
            </a:r>
            <a:endParaRPr lang="en-GB" sz="2800" b="1" dirty="0">
              <a:latin typeface="Arial" charset="0"/>
            </a:endParaRPr>
          </a:p>
        </p:txBody>
      </p:sp>
      <p:pic>
        <p:nvPicPr>
          <p:cNvPr id="3076" name="Picture 9"/>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948264" y="188640"/>
            <a:ext cx="1992313" cy="19859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8" name="Immagine 2"/>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5580112" y="4309502"/>
            <a:ext cx="3563888" cy="2538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1484094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259632" y="3615924"/>
            <a:ext cx="6337513" cy="319745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CasellaDiTesto 3"/>
          <p:cNvSpPr txBox="1"/>
          <p:nvPr/>
        </p:nvSpPr>
        <p:spPr>
          <a:xfrm>
            <a:off x="683568" y="188640"/>
            <a:ext cx="7776864" cy="2985433"/>
          </a:xfrm>
          <a:prstGeom prst="rect">
            <a:avLst/>
          </a:prstGeom>
          <a:noFill/>
        </p:spPr>
        <p:txBody>
          <a:bodyPr wrap="square" rtlCol="0">
            <a:spAutoFit/>
          </a:bodyPr>
          <a:lstStyle/>
          <a:p>
            <a:pPr algn="ctr"/>
            <a:r>
              <a:rPr lang="en-US" sz="2800" dirty="0" smtClean="0"/>
              <a:t>Agroforestry working group lead by INEA</a:t>
            </a:r>
          </a:p>
          <a:p>
            <a:endParaRPr lang="en-US" sz="2000" dirty="0" smtClean="0"/>
          </a:p>
          <a:p>
            <a:r>
              <a:rPr lang="en-CA" sz="2000" b="1" dirty="0"/>
              <a:t>A working group on Agroforestry policy</a:t>
            </a:r>
            <a:r>
              <a:rPr lang="en-CA" sz="2000" dirty="0"/>
              <a:t> had been activated, under the leadership of INEA (Agrarian Economy National Institute). The group has been working on studying the statistics, successes and failure of measure 222 (agroforestry), and the impact and importance of policy.  </a:t>
            </a:r>
            <a:endParaRPr lang="en-GB" sz="2000" dirty="0"/>
          </a:p>
          <a:p>
            <a:endParaRPr lang="en-US" sz="2000" dirty="0"/>
          </a:p>
          <a:p>
            <a:pPr marL="342900" indent="-342900">
              <a:buAutoNum type="arabicParenR"/>
            </a:pPr>
            <a:r>
              <a:rPr lang="en-US" sz="2000" dirty="0" smtClean="0"/>
              <a:t>Problems with agroforestry policy implementation in Italy</a:t>
            </a:r>
          </a:p>
          <a:p>
            <a:pPr marL="342900" indent="-342900">
              <a:buAutoNum type="arabicParenR"/>
            </a:pPr>
            <a:r>
              <a:rPr lang="en-US" sz="2000" dirty="0" smtClean="0"/>
              <a:t>Produce guidelines for the Regions to implement AF policy (RDP)</a:t>
            </a:r>
          </a:p>
        </p:txBody>
      </p:sp>
    </p:spTree>
    <p:extLst>
      <p:ext uri="{BB962C8B-B14F-4D97-AF65-F5344CB8AC3E}">
        <p14:creationId xmlns="" xmlns:p14="http://schemas.microsoft.com/office/powerpoint/2010/main" val="26322768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259632" y="1979548"/>
            <a:ext cx="2232248" cy="461665"/>
          </a:xfrm>
          <a:prstGeom prst="rect">
            <a:avLst/>
          </a:prstGeom>
          <a:noFill/>
        </p:spPr>
        <p:txBody>
          <a:bodyPr wrap="square" rtlCol="0">
            <a:spAutoFit/>
          </a:bodyPr>
          <a:lstStyle/>
          <a:p>
            <a:pPr algn="ctr"/>
            <a:r>
              <a:rPr lang="it-IT" sz="2400" dirty="0" smtClean="0"/>
              <a:t>SISEF</a:t>
            </a:r>
            <a:endParaRPr lang="en-GB" sz="2400" dirty="0"/>
          </a:p>
        </p:txBody>
      </p:sp>
      <p:sp>
        <p:nvSpPr>
          <p:cNvPr id="3" name="CasellaDiTesto 2"/>
          <p:cNvSpPr txBox="1"/>
          <p:nvPr/>
        </p:nvSpPr>
        <p:spPr>
          <a:xfrm>
            <a:off x="5076056" y="1988840"/>
            <a:ext cx="2232248" cy="461665"/>
          </a:xfrm>
          <a:prstGeom prst="rect">
            <a:avLst/>
          </a:prstGeom>
          <a:noFill/>
        </p:spPr>
        <p:txBody>
          <a:bodyPr wrap="square" rtlCol="0">
            <a:spAutoFit/>
          </a:bodyPr>
          <a:lstStyle/>
          <a:p>
            <a:pPr algn="ctr"/>
            <a:r>
              <a:rPr lang="it-IT" sz="2400" dirty="0" smtClean="0"/>
              <a:t>AIAF</a:t>
            </a:r>
            <a:endParaRPr lang="en-GB" sz="2400" dirty="0"/>
          </a:p>
        </p:txBody>
      </p:sp>
      <p:sp>
        <p:nvSpPr>
          <p:cNvPr id="4" name="CasellaDiTesto 3"/>
          <p:cNvSpPr txBox="1"/>
          <p:nvPr/>
        </p:nvSpPr>
        <p:spPr>
          <a:xfrm>
            <a:off x="1403648" y="476672"/>
            <a:ext cx="6048672" cy="461665"/>
          </a:xfrm>
          <a:prstGeom prst="rect">
            <a:avLst/>
          </a:prstGeom>
          <a:noFill/>
        </p:spPr>
        <p:txBody>
          <a:bodyPr wrap="square" rtlCol="0">
            <a:spAutoFit/>
          </a:bodyPr>
          <a:lstStyle/>
          <a:p>
            <a:pPr algn="ctr"/>
            <a:r>
              <a:rPr lang="it-IT" sz="2400" dirty="0" err="1" smtClean="0"/>
              <a:t>Italian</a:t>
            </a:r>
            <a:r>
              <a:rPr lang="it-IT" sz="2400" dirty="0" smtClean="0"/>
              <a:t> EURAF </a:t>
            </a:r>
            <a:r>
              <a:rPr lang="it-IT" sz="2400" dirty="0" err="1" smtClean="0"/>
              <a:t>Members</a:t>
            </a:r>
            <a:endParaRPr lang="en-GB" sz="2400" dirty="0"/>
          </a:p>
        </p:txBody>
      </p:sp>
      <p:sp>
        <p:nvSpPr>
          <p:cNvPr id="5" name="CasellaDiTesto 4"/>
          <p:cNvSpPr txBox="1"/>
          <p:nvPr/>
        </p:nvSpPr>
        <p:spPr>
          <a:xfrm>
            <a:off x="1259632" y="2895327"/>
            <a:ext cx="2232248" cy="461665"/>
          </a:xfrm>
          <a:prstGeom prst="rect">
            <a:avLst/>
          </a:prstGeom>
          <a:noFill/>
        </p:spPr>
        <p:txBody>
          <a:bodyPr wrap="square" rtlCol="0">
            <a:spAutoFit/>
          </a:bodyPr>
          <a:lstStyle/>
          <a:p>
            <a:pPr algn="ctr"/>
            <a:r>
              <a:rPr lang="it-IT" sz="2400" dirty="0" smtClean="0"/>
              <a:t>13 </a:t>
            </a:r>
            <a:r>
              <a:rPr lang="it-IT" sz="2400" dirty="0" err="1" smtClean="0"/>
              <a:t>members</a:t>
            </a:r>
            <a:endParaRPr lang="en-GB" sz="2400" dirty="0"/>
          </a:p>
        </p:txBody>
      </p:sp>
      <p:sp>
        <p:nvSpPr>
          <p:cNvPr id="6" name="CasellaDiTesto 5"/>
          <p:cNvSpPr txBox="1"/>
          <p:nvPr/>
        </p:nvSpPr>
        <p:spPr>
          <a:xfrm>
            <a:off x="5148064" y="2924944"/>
            <a:ext cx="2232248" cy="461665"/>
          </a:xfrm>
          <a:prstGeom prst="rect">
            <a:avLst/>
          </a:prstGeom>
          <a:noFill/>
        </p:spPr>
        <p:txBody>
          <a:bodyPr wrap="square" rtlCol="0">
            <a:spAutoFit/>
          </a:bodyPr>
          <a:lstStyle/>
          <a:p>
            <a:pPr algn="ctr"/>
            <a:r>
              <a:rPr lang="it-IT" sz="2400" dirty="0" smtClean="0"/>
              <a:t>14 </a:t>
            </a:r>
            <a:r>
              <a:rPr lang="it-IT" sz="2400" dirty="0" err="1" smtClean="0"/>
              <a:t>members</a:t>
            </a:r>
            <a:endParaRPr lang="en-GB" sz="2400" dirty="0"/>
          </a:p>
        </p:txBody>
      </p:sp>
      <p:sp>
        <p:nvSpPr>
          <p:cNvPr id="7" name="CasellaDiTesto 6"/>
          <p:cNvSpPr txBox="1"/>
          <p:nvPr/>
        </p:nvSpPr>
        <p:spPr>
          <a:xfrm>
            <a:off x="3491880" y="4767535"/>
            <a:ext cx="2232248" cy="461665"/>
          </a:xfrm>
          <a:prstGeom prst="rect">
            <a:avLst/>
          </a:prstGeom>
          <a:noFill/>
        </p:spPr>
        <p:txBody>
          <a:bodyPr wrap="square" rtlCol="0">
            <a:spAutoFit/>
          </a:bodyPr>
          <a:lstStyle/>
          <a:p>
            <a:pPr algn="ctr"/>
            <a:r>
              <a:rPr lang="it-IT" sz="2400" dirty="0" smtClean="0"/>
              <a:t>27 </a:t>
            </a:r>
            <a:r>
              <a:rPr lang="it-IT" sz="2400" dirty="0" err="1" smtClean="0"/>
              <a:t>members</a:t>
            </a:r>
            <a:endParaRPr lang="en-GB" sz="2400" dirty="0"/>
          </a:p>
        </p:txBody>
      </p:sp>
      <p:cxnSp>
        <p:nvCxnSpPr>
          <p:cNvPr id="10" name="Connettore 2 9"/>
          <p:cNvCxnSpPr/>
          <p:nvPr/>
        </p:nvCxnSpPr>
        <p:spPr>
          <a:xfrm>
            <a:off x="2771800" y="3573016"/>
            <a:ext cx="1656184" cy="936104"/>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1" name="Connettore 2 10"/>
          <p:cNvCxnSpPr/>
          <p:nvPr/>
        </p:nvCxnSpPr>
        <p:spPr>
          <a:xfrm flipH="1">
            <a:off x="4788024" y="3573016"/>
            <a:ext cx="1656184" cy="936104"/>
          </a:xfrm>
          <a:prstGeom prst="straightConnector1">
            <a:avLst/>
          </a:prstGeom>
          <a:ln w="63500">
            <a:solidFill>
              <a:srgbClr val="00B05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 xmlns:p14="http://schemas.microsoft.com/office/powerpoint/2010/main" val="1381557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7544" y="404664"/>
            <a:ext cx="8208912" cy="5139869"/>
          </a:xfrm>
          <a:prstGeom prst="rect">
            <a:avLst/>
          </a:prstGeom>
        </p:spPr>
        <p:txBody>
          <a:bodyPr wrap="square">
            <a:spAutoFit/>
          </a:bodyPr>
          <a:lstStyle/>
          <a:p>
            <a:pPr algn="ctr"/>
            <a:r>
              <a:rPr lang="en-CA" sz="2800" b="1" dirty="0"/>
              <a:t>2013 was an active year for Italian </a:t>
            </a:r>
            <a:r>
              <a:rPr lang="en-CA" sz="2800" b="1" dirty="0" smtClean="0"/>
              <a:t>Agroforestry</a:t>
            </a:r>
          </a:p>
          <a:p>
            <a:pPr algn="ctr"/>
            <a:r>
              <a:rPr lang="en-CA" sz="2000" b="1" dirty="0" smtClean="0"/>
              <a:t> </a:t>
            </a:r>
            <a:endParaRPr lang="en-GB" sz="2000" b="1" dirty="0"/>
          </a:p>
          <a:p>
            <a:pPr lvl="0"/>
            <a:r>
              <a:rPr lang="en-GB" sz="2000" b="1" dirty="0" smtClean="0"/>
              <a:t>AGFORWARD</a:t>
            </a:r>
            <a:r>
              <a:rPr lang="en-GB" sz="2000" dirty="0"/>
              <a:t>, the large agroforestry project, funded within the VII FP, involves three Italian partners: CRA, CNR, and Veneto Agricoltura</a:t>
            </a:r>
            <a:r>
              <a:rPr lang="en-GB" sz="2000" dirty="0" smtClean="0"/>
              <a:t>.</a:t>
            </a:r>
          </a:p>
          <a:p>
            <a:pPr lvl="0"/>
            <a:endParaRPr lang="it-IT" sz="2000" dirty="0" smtClean="0"/>
          </a:p>
          <a:p>
            <a:pPr lvl="0"/>
            <a:endParaRPr lang="it-IT" sz="2000" dirty="0"/>
          </a:p>
          <a:p>
            <a:pPr lvl="0"/>
            <a:endParaRPr lang="it-IT" sz="2000" dirty="0"/>
          </a:p>
          <a:p>
            <a:pPr lvl="0"/>
            <a:r>
              <a:rPr lang="it-IT" sz="2000" dirty="0" smtClean="0"/>
              <a:t>CRA: Olive AF with </a:t>
            </a:r>
            <a:r>
              <a:rPr lang="it-IT" sz="2000" dirty="0" err="1" smtClean="0"/>
              <a:t>crops</a:t>
            </a:r>
            <a:r>
              <a:rPr lang="it-IT" sz="2000" dirty="0" smtClean="0"/>
              <a:t> and </a:t>
            </a:r>
            <a:r>
              <a:rPr lang="it-IT" sz="2000" dirty="0" err="1" smtClean="0"/>
              <a:t>animals</a:t>
            </a:r>
            <a:endParaRPr lang="it-IT" sz="2000" dirty="0" smtClean="0"/>
          </a:p>
          <a:p>
            <a:pPr lvl="0"/>
            <a:endParaRPr lang="it-IT" sz="2000" dirty="0"/>
          </a:p>
          <a:p>
            <a:pPr lvl="0"/>
            <a:endParaRPr lang="it-IT" sz="2000" dirty="0" smtClean="0"/>
          </a:p>
          <a:p>
            <a:pPr lvl="0"/>
            <a:endParaRPr lang="it-IT" sz="2000" dirty="0" smtClean="0"/>
          </a:p>
          <a:p>
            <a:pPr lvl="0"/>
            <a:r>
              <a:rPr lang="it-IT" sz="2000" dirty="0" smtClean="0"/>
              <a:t>CNR: </a:t>
            </a:r>
            <a:r>
              <a:rPr lang="it-IT" sz="2000" dirty="0" err="1" smtClean="0"/>
              <a:t>Arable</a:t>
            </a:r>
            <a:r>
              <a:rPr lang="it-IT" sz="2000" dirty="0" smtClean="0"/>
              <a:t> AF (e.g. </a:t>
            </a:r>
            <a:r>
              <a:rPr lang="it-IT" sz="2000" dirty="0" err="1" smtClean="0"/>
              <a:t>wulnut</a:t>
            </a:r>
            <a:r>
              <a:rPr lang="it-IT" sz="2000" dirty="0" smtClean="0"/>
              <a:t> and </a:t>
            </a:r>
            <a:r>
              <a:rPr lang="it-IT" sz="2000" dirty="0" err="1" smtClean="0"/>
              <a:t>arable</a:t>
            </a:r>
            <a:r>
              <a:rPr lang="it-IT" sz="2000" dirty="0" smtClean="0"/>
              <a:t> </a:t>
            </a:r>
            <a:r>
              <a:rPr lang="it-IT" sz="2000" dirty="0" err="1" smtClean="0"/>
              <a:t>crops</a:t>
            </a:r>
            <a:r>
              <a:rPr lang="it-IT" sz="2000" dirty="0" smtClean="0"/>
              <a:t>)</a:t>
            </a:r>
          </a:p>
          <a:p>
            <a:pPr lvl="0"/>
            <a:endParaRPr lang="it-IT" sz="2000" dirty="0"/>
          </a:p>
          <a:p>
            <a:pPr lvl="0"/>
            <a:endParaRPr lang="it-IT" sz="2000" dirty="0" smtClean="0"/>
          </a:p>
          <a:p>
            <a:pPr lvl="0"/>
            <a:endParaRPr lang="it-IT" sz="2000" dirty="0" smtClean="0"/>
          </a:p>
          <a:p>
            <a:pPr lvl="0"/>
            <a:r>
              <a:rPr lang="it-IT" sz="2000" dirty="0" smtClean="0"/>
              <a:t>VA: Grazing AF (e.g. </a:t>
            </a:r>
            <a:r>
              <a:rPr lang="it-IT" sz="2000" dirty="0" err="1" smtClean="0"/>
              <a:t>pigs</a:t>
            </a:r>
            <a:r>
              <a:rPr lang="it-IT" sz="2000" dirty="0" smtClean="0"/>
              <a:t> in </a:t>
            </a:r>
            <a:r>
              <a:rPr lang="it-IT" sz="2000" dirty="0" err="1" smtClean="0"/>
              <a:t>poplars</a:t>
            </a:r>
            <a:r>
              <a:rPr lang="it-IT" sz="2000" dirty="0" smtClean="0"/>
              <a:t>)</a:t>
            </a:r>
            <a:endParaRPr lang="en-GB" sz="2000" dirty="0"/>
          </a:p>
        </p:txBody>
      </p:sp>
      <p:pic>
        <p:nvPicPr>
          <p:cNvPr id="4" name="Picture 2" descr="C:\Rosati\Adolphot\New 2012 april 20\Scelte (alcune) Olivo Asparago Pollo\20 aprile 2012 32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724129" y="1916832"/>
            <a:ext cx="2944150" cy="424847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106830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Rosati\Adolphot\New 2012 april 20\20 aprile 2012 330.jpg"/>
          <p:cNvPicPr>
            <a:picLocks noChangeAspect="1" noChangeArrowheads="1"/>
          </p:cNvPicPr>
          <p:nvPr/>
        </p:nvPicPr>
        <p:blipFill>
          <a:blip r:embed="rId2">
            <a:extLst>
              <a:ext uri="{BEBA8EAE-BF5A-486C-A8C5-ECC9F3942E4B}">
                <a14:imgProps xmlns="" xmlns:a14="http://schemas.microsoft.com/office/drawing/2010/main">
                  <a14:imgLayer r:embed="rId3">
                    <a14:imgEffect>
                      <a14:brightnessContrast bright="42000"/>
                    </a14:imgEffect>
                  </a14:imgLayer>
                </a14:imgProps>
              </a:ext>
              <a:ext uri="{28A0092B-C50C-407E-A947-70E740481C1C}">
                <a14:useLocalDpi xmlns="" xmlns:a14="http://schemas.microsoft.com/office/drawing/2010/main" val="0"/>
              </a:ext>
            </a:extLst>
          </a:blip>
          <a:srcRect/>
          <a:stretch>
            <a:fillRect/>
          </a:stretch>
        </p:blipFill>
        <p:spPr bwMode="auto">
          <a:xfrm>
            <a:off x="1357290" y="1643050"/>
            <a:ext cx="6667614" cy="49998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Rettangolo 2"/>
          <p:cNvSpPr/>
          <p:nvPr/>
        </p:nvSpPr>
        <p:spPr>
          <a:xfrm>
            <a:off x="142877" y="357166"/>
            <a:ext cx="8786841" cy="1323439"/>
          </a:xfrm>
          <a:prstGeom prst="rect">
            <a:avLst/>
          </a:prstGeom>
        </p:spPr>
        <p:txBody>
          <a:bodyPr wrap="square">
            <a:spAutoFit/>
          </a:bodyPr>
          <a:lstStyle/>
          <a:p>
            <a:pPr lvl="0"/>
            <a:r>
              <a:rPr lang="en-GB" sz="2000" dirty="0" smtClean="0"/>
              <a:t>A </a:t>
            </a:r>
            <a:r>
              <a:rPr lang="en-GB" sz="2000" b="1" dirty="0"/>
              <a:t>regional project </a:t>
            </a:r>
            <a:r>
              <a:rPr lang="en-GB" sz="2000" dirty="0"/>
              <a:t>(Region of Umbria), funded within measure 1.2.4. of the </a:t>
            </a:r>
            <a:r>
              <a:rPr lang="en-GB" sz="2000" b="1" dirty="0"/>
              <a:t>RDP</a:t>
            </a:r>
            <a:r>
              <a:rPr lang="en-GB" sz="2000" dirty="0"/>
              <a:t> has been activated; the project is concerned with the role of trees in improving animal welfare and product quality, while providing feed, when raising local breeds of poultry and rabbit in agro-tourism farms. </a:t>
            </a:r>
            <a:endParaRPr lang="en-GB" sz="2000" dirty="0" smtClean="0"/>
          </a:p>
        </p:txBody>
      </p:sp>
    </p:spTree>
    <p:extLst>
      <p:ext uri="{BB962C8B-B14F-4D97-AF65-F5344CB8AC3E}">
        <p14:creationId xmlns="" xmlns:p14="http://schemas.microsoft.com/office/powerpoint/2010/main" val="1120906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467544" y="404664"/>
            <a:ext cx="8208912" cy="1938992"/>
          </a:xfrm>
          <a:prstGeom prst="rect">
            <a:avLst/>
          </a:prstGeom>
        </p:spPr>
        <p:txBody>
          <a:bodyPr wrap="square">
            <a:spAutoFit/>
          </a:bodyPr>
          <a:lstStyle/>
          <a:p>
            <a:pPr lvl="0"/>
            <a:r>
              <a:rPr lang="it-IT" sz="2400" dirty="0" err="1" smtClean="0"/>
              <a:t>Several</a:t>
            </a:r>
            <a:r>
              <a:rPr lang="it-IT" sz="2400" dirty="0" smtClean="0"/>
              <a:t> more </a:t>
            </a:r>
            <a:r>
              <a:rPr lang="it-IT" sz="2400" dirty="0" err="1" smtClean="0"/>
              <a:t>research</a:t>
            </a:r>
            <a:r>
              <a:rPr lang="it-IT" sz="2400" dirty="0" smtClean="0"/>
              <a:t> </a:t>
            </a:r>
            <a:r>
              <a:rPr lang="it-IT" sz="2400" dirty="0" err="1" smtClean="0"/>
              <a:t>activities</a:t>
            </a:r>
            <a:r>
              <a:rPr lang="it-IT" sz="2400" dirty="0" smtClean="0"/>
              <a:t> </a:t>
            </a:r>
            <a:r>
              <a:rPr lang="it-IT" sz="2400" dirty="0" err="1" smtClean="0"/>
              <a:t>could</a:t>
            </a:r>
            <a:r>
              <a:rPr lang="it-IT" sz="2400" dirty="0" smtClean="0"/>
              <a:t> be </a:t>
            </a:r>
            <a:r>
              <a:rPr lang="it-IT" sz="2400" dirty="0" err="1" smtClean="0"/>
              <a:t>classified</a:t>
            </a:r>
            <a:r>
              <a:rPr lang="it-IT" sz="2400" dirty="0" smtClean="0"/>
              <a:t> and </a:t>
            </a:r>
            <a:r>
              <a:rPr lang="it-IT" sz="2400" dirty="0" err="1" smtClean="0"/>
              <a:t>reported</a:t>
            </a:r>
            <a:r>
              <a:rPr lang="it-IT" sz="2400" dirty="0" smtClean="0"/>
              <a:t> </a:t>
            </a:r>
            <a:r>
              <a:rPr lang="it-IT" sz="2400" dirty="0" err="1" smtClean="0"/>
              <a:t>as</a:t>
            </a:r>
            <a:r>
              <a:rPr lang="it-IT" sz="2400" dirty="0" smtClean="0"/>
              <a:t> </a:t>
            </a:r>
            <a:r>
              <a:rPr lang="it-IT" sz="2400" dirty="0" err="1" smtClean="0"/>
              <a:t>Agroforestry</a:t>
            </a:r>
            <a:r>
              <a:rPr lang="it-IT" sz="2400" dirty="0" smtClean="0"/>
              <a:t>, </a:t>
            </a:r>
            <a:r>
              <a:rPr lang="it-IT" sz="2400" dirty="0" err="1" smtClean="0"/>
              <a:t>but</a:t>
            </a:r>
            <a:r>
              <a:rPr lang="it-IT" sz="2400" dirty="0" smtClean="0"/>
              <a:t> </a:t>
            </a:r>
            <a:r>
              <a:rPr lang="it-IT" sz="2400" dirty="0" err="1" smtClean="0"/>
              <a:t>they</a:t>
            </a:r>
            <a:r>
              <a:rPr lang="it-IT" sz="2400" dirty="0" smtClean="0"/>
              <a:t> </a:t>
            </a:r>
            <a:r>
              <a:rPr lang="it-IT" sz="2400" dirty="0" err="1" smtClean="0"/>
              <a:t>sinpoly</a:t>
            </a:r>
            <a:r>
              <a:rPr lang="it-IT" sz="2400" dirty="0" smtClean="0"/>
              <a:t> do </a:t>
            </a:r>
            <a:r>
              <a:rPr lang="it-IT" sz="2400" dirty="0" err="1" smtClean="0"/>
              <a:t>not</a:t>
            </a:r>
            <a:r>
              <a:rPr lang="it-IT" sz="2400" dirty="0" smtClean="0"/>
              <a:t> </a:t>
            </a:r>
            <a:r>
              <a:rPr lang="it-IT" sz="2400" dirty="0" err="1" smtClean="0"/>
              <a:t>know</a:t>
            </a:r>
            <a:r>
              <a:rPr lang="it-IT" sz="2400" dirty="0" smtClean="0"/>
              <a:t>!</a:t>
            </a:r>
          </a:p>
          <a:p>
            <a:pPr lvl="0"/>
            <a:endParaRPr lang="it-IT" sz="2400" dirty="0" smtClean="0"/>
          </a:p>
          <a:p>
            <a:pPr lvl="0"/>
            <a:endParaRPr lang="it-IT" sz="2400" dirty="0"/>
          </a:p>
          <a:p>
            <a:pPr lvl="0"/>
            <a:r>
              <a:rPr lang="it-IT" sz="2400" dirty="0" err="1" smtClean="0"/>
              <a:t>We</a:t>
            </a:r>
            <a:r>
              <a:rPr lang="it-IT" sz="2400" dirty="0" smtClean="0"/>
              <a:t> </a:t>
            </a:r>
            <a:r>
              <a:rPr lang="it-IT" sz="2400" dirty="0" err="1" smtClean="0"/>
              <a:t>need</a:t>
            </a:r>
            <a:r>
              <a:rPr lang="it-IT" sz="2400" dirty="0" smtClean="0"/>
              <a:t> to </a:t>
            </a:r>
            <a:r>
              <a:rPr lang="it-IT" sz="2400" dirty="0" err="1" smtClean="0"/>
              <a:t>let</a:t>
            </a:r>
            <a:r>
              <a:rPr lang="it-IT" sz="2400" dirty="0" smtClean="0"/>
              <a:t> </a:t>
            </a:r>
            <a:r>
              <a:rPr lang="it-IT" sz="2400" dirty="0" err="1" smtClean="0"/>
              <a:t>them</a:t>
            </a:r>
            <a:r>
              <a:rPr lang="it-IT" sz="2400" dirty="0" smtClean="0"/>
              <a:t> </a:t>
            </a:r>
            <a:r>
              <a:rPr lang="it-IT" sz="2400" dirty="0" err="1" smtClean="0"/>
              <a:t>know</a:t>
            </a:r>
            <a:r>
              <a:rPr lang="it-IT" sz="2400" dirty="0" smtClean="0"/>
              <a:t> so </a:t>
            </a:r>
            <a:r>
              <a:rPr lang="it-IT" sz="2400" dirty="0" err="1" smtClean="0"/>
              <a:t>they</a:t>
            </a:r>
            <a:r>
              <a:rPr lang="it-IT" sz="2400" dirty="0" smtClean="0"/>
              <a:t> can join EURAF!</a:t>
            </a:r>
            <a:endParaRPr lang="en-GB" sz="2400" dirty="0"/>
          </a:p>
        </p:txBody>
      </p:sp>
      <p:pic>
        <p:nvPicPr>
          <p:cNvPr id="5" name="Immagine 4" descr="C:\Rosati\Adolfo\Documents\Agroforestry\European Agroforestry Association\Logo EURAF\Scelte Logo\Scele bis\LOGO EURAF sfondo bianco.jpg"/>
          <p:cNvPicPr/>
          <p:nvPr/>
        </p:nvPicPr>
        <p:blipFill>
          <a:blip r:embed="rId2" cstate="print"/>
          <a:srcRect/>
          <a:stretch>
            <a:fillRect/>
          </a:stretch>
        </p:blipFill>
        <p:spPr bwMode="auto">
          <a:xfrm>
            <a:off x="2214547" y="2500306"/>
            <a:ext cx="4643470" cy="4286256"/>
          </a:xfrm>
          <a:prstGeom prst="rect">
            <a:avLst/>
          </a:prstGeom>
          <a:noFill/>
          <a:ln w="9525">
            <a:noFill/>
            <a:miter lim="800000"/>
            <a:headEnd/>
            <a:tailEnd/>
          </a:ln>
        </p:spPr>
      </p:pic>
    </p:spTree>
    <p:extLst>
      <p:ext uri="{BB962C8B-B14F-4D97-AF65-F5344CB8AC3E}">
        <p14:creationId xmlns="" xmlns:p14="http://schemas.microsoft.com/office/powerpoint/2010/main" val="18534847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TotalTime>
  <Words>316</Words>
  <Application>Microsoft Office PowerPoint</Application>
  <PresentationFormat>Presentazione su schermo (4:3)</PresentationFormat>
  <Paragraphs>51</Paragraphs>
  <Slides>9</Slides>
  <Notes>0</Notes>
  <HiddenSlides>0</HiddenSlides>
  <MMClips>0</MMClips>
  <ScaleCrop>false</ScaleCrop>
  <HeadingPairs>
    <vt:vector size="4" baseType="variant">
      <vt:variant>
        <vt:lpstr>Tema</vt:lpstr>
      </vt:variant>
      <vt:variant>
        <vt:i4>1</vt:i4>
      </vt:variant>
      <vt:variant>
        <vt:lpstr>Titoli diapositive</vt:lpstr>
      </vt:variant>
      <vt:variant>
        <vt:i4>9</vt:i4>
      </vt:variant>
    </vt:vector>
  </HeadingPairs>
  <TitlesOfParts>
    <vt:vector size="10" baseType="lpstr">
      <vt:lpstr>Tema di Office</vt:lpstr>
      <vt:lpstr>Diapositiva 1</vt:lpstr>
      <vt:lpstr>Diapositiva 2</vt:lpstr>
      <vt:lpstr>AIAF    ASSOCIAZIONE ITALIANA PER L’AGROFORESTAZIONE  (Italian Association for Agroforestry)</vt:lpstr>
      <vt:lpstr>Diapositiva 4</vt:lpstr>
      <vt:lpstr>Diapositiva 5</vt:lpstr>
      <vt:lpstr>Diapositiva 6</vt:lpstr>
      <vt:lpstr>Diapositiva 7</vt:lpstr>
      <vt:lpstr>Diapositiva 8</vt:lpstr>
      <vt:lpstr>Diapositiva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ROSATI</dc:creator>
  <cp:lastModifiedBy>ADOLFO</cp:lastModifiedBy>
  <cp:revision>16</cp:revision>
  <dcterms:created xsi:type="dcterms:W3CDTF">2014-05-27T12:11:45Z</dcterms:created>
  <dcterms:modified xsi:type="dcterms:W3CDTF">2014-06-04T07:13:39Z</dcterms:modified>
</cp:coreProperties>
</file>