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60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12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46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014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4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778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06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35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60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3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827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9616-A70B-4E9D-8003-75E796F714A6}" type="datetimeFigureOut">
              <a:rPr lang="de-DE" smtClean="0"/>
              <a:t>01.06.2014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29C23-CFBD-4156-A055-18EBF7BE3B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8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 </a:t>
            </a:r>
            <a:r>
              <a:rPr lang="de-DE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Agroforestry</a:t>
            </a:r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Germany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989857" y="1496419"/>
            <a:ext cx="7110536" cy="3128528"/>
            <a:chOff x="989856" y="1707598"/>
            <a:chExt cx="7452320" cy="34817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743"/>
            <a:stretch/>
          </p:blipFill>
          <p:spPr bwMode="auto">
            <a:xfrm>
              <a:off x="989856" y="1707598"/>
              <a:ext cx="7452320" cy="2296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66"/>
            <a:stretch/>
          </p:blipFill>
          <p:spPr bwMode="auto">
            <a:xfrm>
              <a:off x="989857" y="3933056"/>
              <a:ext cx="7452319" cy="125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2888941" y="50131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   "Followers</a:t>
            </a:r>
            <a:r>
              <a:rPr lang="en-US" dirty="0"/>
              <a:t>"</a:t>
            </a:r>
            <a:endParaRPr lang="en-US" dirty="0" smtClean="0"/>
          </a:p>
          <a:p>
            <a:r>
              <a:rPr lang="en-US" dirty="0" smtClean="0"/>
              <a:t>14      Founders</a:t>
            </a:r>
          </a:p>
          <a:p>
            <a:r>
              <a:rPr lang="en-US" dirty="0" smtClean="0"/>
              <a:t>18      National members (2014) </a:t>
            </a:r>
          </a:p>
          <a:p>
            <a:r>
              <a:rPr lang="en-US" dirty="0" smtClean="0"/>
              <a:t>14      EURAF members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728791" y="75978"/>
            <a:ext cx="8019673" cy="6440819"/>
            <a:chOff x="728791" y="75978"/>
            <a:chExt cx="8019673" cy="64408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14" r="26310" b="4201"/>
            <a:stretch/>
          </p:blipFill>
          <p:spPr bwMode="auto">
            <a:xfrm>
              <a:off x="728791" y="75978"/>
              <a:ext cx="7227585" cy="6440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0" t="49342" r="36774" b="21775"/>
            <a:stretch/>
          </p:blipFill>
          <p:spPr bwMode="auto">
            <a:xfrm>
              <a:off x="3282958" y="3212975"/>
              <a:ext cx="5465506" cy="3303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04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2" t="41435" r="26050" b="4646"/>
          <a:stretch/>
        </p:blipFill>
        <p:spPr bwMode="auto">
          <a:xfrm>
            <a:off x="1331640" y="476672"/>
            <a:ext cx="5976663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0" y="5589240"/>
            <a:ext cx="9144000" cy="36933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Including one </a:t>
            </a:r>
            <a:r>
              <a:rPr lang="en-US" b="1" dirty="0" smtClean="0"/>
              <a:t>extra session </a:t>
            </a:r>
            <a:r>
              <a:rPr lang="en-US" dirty="0" smtClean="0"/>
              <a:t>+ one </a:t>
            </a:r>
            <a:r>
              <a:rPr lang="en-US" b="1" dirty="0" smtClean="0"/>
              <a:t>extra workshop </a:t>
            </a:r>
            <a:r>
              <a:rPr lang="en-US" dirty="0" smtClean="0"/>
              <a:t>on Agroforestry</a:t>
            </a:r>
          </a:p>
        </p:txBody>
      </p:sp>
    </p:spTree>
    <p:extLst>
      <p:ext uri="{BB962C8B-B14F-4D97-AF65-F5344CB8AC3E}">
        <p14:creationId xmlns:p14="http://schemas.microsoft.com/office/powerpoint/2010/main" val="40272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620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Activities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17436" y="135935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Submission of the proposal:</a:t>
            </a:r>
          </a:p>
          <a:p>
            <a:pPr algn="ctr"/>
            <a:endParaRPr lang="en-GB" dirty="0" smtClean="0"/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intensification of agriculture through agroforestry 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SIGNAL)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-17073" y="350100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Project call </a:t>
            </a:r>
          </a:p>
          <a:p>
            <a:pPr algn="ctr"/>
            <a:r>
              <a:rPr lang="en-US" dirty="0" smtClean="0"/>
              <a:t>"Soil as a Sustainable Resource for the </a:t>
            </a:r>
            <a:r>
              <a:rPr lang="en-US" dirty="0" err="1" smtClean="0"/>
              <a:t>Bioeconomy</a:t>
            </a:r>
            <a:r>
              <a:rPr lang="en-US" dirty="0" smtClean="0"/>
              <a:t>"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as part of the National Research Strategy </a:t>
            </a:r>
          </a:p>
          <a:p>
            <a:pPr algn="ctr"/>
            <a:r>
              <a:rPr lang="en-US" dirty="0" err="1" smtClean="0"/>
              <a:t>BioEconomy</a:t>
            </a:r>
            <a:r>
              <a:rPr lang="en-US" dirty="0" smtClean="0"/>
              <a:t> 2030 </a:t>
            </a:r>
            <a:endParaRPr lang="de-DE" dirty="0" smtClean="0"/>
          </a:p>
          <a:p>
            <a:pPr algn="ctr"/>
            <a:endParaRPr lang="en-US" b="1" dirty="0"/>
          </a:p>
        </p:txBody>
      </p:sp>
      <p:pic>
        <p:nvPicPr>
          <p:cNvPr id="4100" name="Picture 4" descr="https://www.bonares.de/lw_resource/datapool/_items/item_5/bmbf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96" y="5229200"/>
            <a:ext cx="1905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onaR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28077"/>
            <a:ext cx="15240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43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12768" cy="43924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SIGNAL´s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Approach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project coordinators + partners of WP 2, 6, 7, 8 and 9 have a strong link to the </a:t>
            </a:r>
          </a:p>
          <a:p>
            <a:pPr algn="ctr"/>
            <a:r>
              <a:rPr lang="en-US" dirty="0" smtClean="0"/>
              <a:t>"AG </a:t>
            </a:r>
            <a:r>
              <a:rPr lang="en-US" dirty="0" err="1" smtClean="0"/>
              <a:t>Agroforst</a:t>
            </a:r>
            <a:r>
              <a:rPr lang="en-US" dirty="0" smtClean="0"/>
              <a:t>" / EURAF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79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6206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SIGNAL´s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11560" y="1945863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nnovative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agroforestry systems are ecologically and economically more sustainable and socially more acceptable than conventional arable farming systems and, thus,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000" dirty="0" smtClean="0"/>
          </a:p>
          <a:p>
            <a:endParaRPr lang="en-US" dirty="0"/>
          </a:p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societal sustainability of modern agriculture especially on marginal sites and sites with high potentials for leaching losses and soil erosion. 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106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62068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Political Situation</a:t>
            </a:r>
          </a:p>
          <a:p>
            <a:pPr algn="ctr"/>
            <a:r>
              <a:rPr lang="en-US" dirty="0" smtClean="0"/>
              <a:t>(Example for the State of Lowers Saxony) </a:t>
            </a:r>
            <a:endParaRPr lang="en-US" dirty="0" smtClean="0"/>
          </a:p>
        </p:txBody>
      </p:sp>
      <p:pic>
        <p:nvPicPr>
          <p:cNvPr id="1026" name="Picture 2" descr="http://upload.wikimedia.org/wikipedia/commons/thumb/f/f7/Locator_map_Lower-Saxony_in_Germany.svg/190px-Locator_map_Lower-Saxony_in_German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811" y="479521"/>
            <a:ext cx="754823" cy="102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2564904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Exclusion of </a:t>
            </a:r>
            <a:r>
              <a:rPr lang="en-US" i="1" dirty="0" smtClean="0"/>
              <a:t>Article 21 – 26</a:t>
            </a:r>
            <a:r>
              <a:rPr lang="en-US" dirty="0" smtClean="0"/>
              <a:t>, i.e. everything which is related to "forest/trees" and thus also Agroforestry (</a:t>
            </a:r>
            <a:r>
              <a:rPr lang="en-US" i="1" dirty="0"/>
              <a:t>Article </a:t>
            </a:r>
            <a:r>
              <a:rPr lang="en-US" i="1" dirty="0" smtClean="0"/>
              <a:t>23)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Advise </a:t>
            </a:r>
            <a:r>
              <a:rPr lang="en-US" dirty="0"/>
              <a:t>to </a:t>
            </a:r>
            <a:r>
              <a:rPr lang="en-US" i="1" dirty="0"/>
              <a:t>Article </a:t>
            </a:r>
            <a:r>
              <a:rPr lang="en-US" i="1" dirty="0" smtClean="0"/>
              <a:t>53 </a:t>
            </a:r>
            <a:r>
              <a:rPr lang="en-US" dirty="0" smtClean="0"/>
              <a:t>(European </a:t>
            </a:r>
            <a:r>
              <a:rPr lang="en-US" dirty="0"/>
              <a:t>Innovation Partnership </a:t>
            </a:r>
            <a:r>
              <a:rPr lang="en-US" dirty="0" smtClean="0"/>
              <a:t>network, EIP), respectively </a:t>
            </a:r>
            <a:r>
              <a:rPr lang="en-US" i="1" dirty="0"/>
              <a:t>Article </a:t>
            </a:r>
            <a:r>
              <a:rPr lang="en-US" i="1" dirty="0" smtClean="0"/>
              <a:t>55</a:t>
            </a:r>
            <a:r>
              <a:rPr lang="en-US" dirty="0" smtClean="0"/>
              <a:t> (EIP for Agricultural productivity and Sustainability)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161623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REGULATION (EU) No 1305/2013, the European Agricultural Fund for Rural Development (EAFRD)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9106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Bildschirmpräsentation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nlamers</dc:creator>
  <cp:lastModifiedBy>nlamers</cp:lastModifiedBy>
  <cp:revision>18</cp:revision>
  <dcterms:created xsi:type="dcterms:W3CDTF">2014-05-28T07:29:26Z</dcterms:created>
  <dcterms:modified xsi:type="dcterms:W3CDTF">2014-06-01T11:14:37Z</dcterms:modified>
</cp:coreProperties>
</file>