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upraz.MTP\Documents\Christian\Agroforesterie\EURAF\Projets\AGFORWARD\Devis%20EURAF\AGFORWARD%20Devis%20EURAF%20split%20in%20RTD%20and%20Dissemination%20avec%20tr&#233;soreri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2552206839335073E-2"/>
          <c:y val="1.3605013858124538E-2"/>
          <c:w val="0.75782438380874173"/>
          <c:h val="0.94973765176971492"/>
        </c:manualLayout>
      </c:layout>
      <c:lineChart>
        <c:grouping val="standard"/>
        <c:varyColors val="0"/>
        <c:ser>
          <c:idx val="0"/>
          <c:order val="0"/>
          <c:tx>
            <c:v>Anja Chalmin</c:v>
          </c:tx>
          <c:marker>
            <c:symbol val="none"/>
          </c:marker>
          <c:cat>
            <c:numRef>
              <c:f>'dépenses réelles'!$K$51:$K$94</c:f>
              <c:numCache>
                <c:formatCode>mmm\-yy</c:formatCode>
                <c:ptCount val="44"/>
                <c:pt idx="0">
                  <c:v>41760</c:v>
                </c:pt>
                <c:pt idx="1">
                  <c:v>41791</c:v>
                </c:pt>
                <c:pt idx="2">
                  <c:v>41821</c:v>
                </c:pt>
                <c:pt idx="3">
                  <c:v>41852</c:v>
                </c:pt>
                <c:pt idx="4">
                  <c:v>41883</c:v>
                </c:pt>
                <c:pt idx="5">
                  <c:v>41913</c:v>
                </c:pt>
                <c:pt idx="6">
                  <c:v>41944</c:v>
                </c:pt>
                <c:pt idx="7">
                  <c:v>41974</c:v>
                </c:pt>
                <c:pt idx="8">
                  <c:v>42005</c:v>
                </c:pt>
                <c:pt idx="9">
                  <c:v>42036</c:v>
                </c:pt>
                <c:pt idx="10">
                  <c:v>42064</c:v>
                </c:pt>
                <c:pt idx="11">
                  <c:v>42095</c:v>
                </c:pt>
                <c:pt idx="12">
                  <c:v>42125</c:v>
                </c:pt>
                <c:pt idx="13">
                  <c:v>42156</c:v>
                </c:pt>
                <c:pt idx="14">
                  <c:v>42186</c:v>
                </c:pt>
                <c:pt idx="15">
                  <c:v>42217</c:v>
                </c:pt>
                <c:pt idx="16">
                  <c:v>42248</c:v>
                </c:pt>
                <c:pt idx="17">
                  <c:v>42278</c:v>
                </c:pt>
                <c:pt idx="18">
                  <c:v>42309</c:v>
                </c:pt>
                <c:pt idx="19">
                  <c:v>42339</c:v>
                </c:pt>
                <c:pt idx="20">
                  <c:v>42370</c:v>
                </c:pt>
                <c:pt idx="21">
                  <c:v>42401</c:v>
                </c:pt>
                <c:pt idx="22">
                  <c:v>42430</c:v>
                </c:pt>
                <c:pt idx="23">
                  <c:v>42461</c:v>
                </c:pt>
                <c:pt idx="24">
                  <c:v>42491</c:v>
                </c:pt>
                <c:pt idx="25">
                  <c:v>42522</c:v>
                </c:pt>
                <c:pt idx="26">
                  <c:v>42552</c:v>
                </c:pt>
                <c:pt idx="27">
                  <c:v>42583</c:v>
                </c:pt>
                <c:pt idx="28">
                  <c:v>42614</c:v>
                </c:pt>
                <c:pt idx="29">
                  <c:v>42644</c:v>
                </c:pt>
                <c:pt idx="30">
                  <c:v>42675</c:v>
                </c:pt>
                <c:pt idx="31">
                  <c:v>42705</c:v>
                </c:pt>
                <c:pt idx="32">
                  <c:v>42736</c:v>
                </c:pt>
                <c:pt idx="33">
                  <c:v>42767</c:v>
                </c:pt>
                <c:pt idx="34">
                  <c:v>42795</c:v>
                </c:pt>
                <c:pt idx="35">
                  <c:v>42826</c:v>
                </c:pt>
                <c:pt idx="36">
                  <c:v>42856</c:v>
                </c:pt>
                <c:pt idx="37">
                  <c:v>42887</c:v>
                </c:pt>
                <c:pt idx="38">
                  <c:v>42917</c:v>
                </c:pt>
                <c:pt idx="39">
                  <c:v>42948</c:v>
                </c:pt>
                <c:pt idx="40">
                  <c:v>42979</c:v>
                </c:pt>
                <c:pt idx="41">
                  <c:v>43009</c:v>
                </c:pt>
                <c:pt idx="42">
                  <c:v>43040</c:v>
                </c:pt>
                <c:pt idx="43">
                  <c:v>43070</c:v>
                </c:pt>
              </c:numCache>
            </c:numRef>
          </c:cat>
          <c:val>
            <c:numRef>
              <c:f>'dépenses réelles'!$F$51:$F$94</c:f>
              <c:numCache>
                <c:formatCode>0</c:formatCode>
                <c:ptCount val="44"/>
                <c:pt idx="0">
                  <c:v>30039.526675126024</c:v>
                </c:pt>
                <c:pt idx="1">
                  <c:v>26910.362605792692</c:v>
                </c:pt>
                <c:pt idx="2">
                  <c:v>23781.19853645936</c:v>
                </c:pt>
                <c:pt idx="3">
                  <c:v>20652.034467126028</c:v>
                </c:pt>
                <c:pt idx="4">
                  <c:v>17522.870397792696</c:v>
                </c:pt>
                <c:pt idx="5">
                  <c:v>14393.706328459362</c:v>
                </c:pt>
                <c:pt idx="6">
                  <c:v>11264.542259126029</c:v>
                </c:pt>
                <c:pt idx="7">
                  <c:v>8135.3781897926947</c:v>
                </c:pt>
                <c:pt idx="8">
                  <c:v>5006.2141204593609</c:v>
                </c:pt>
                <c:pt idx="9">
                  <c:v>1877.0500511260275</c:v>
                </c:pt>
                <c:pt idx="10">
                  <c:v>7509.7159268629575</c:v>
                </c:pt>
                <c:pt idx="11">
                  <c:v>4380.5518575296246</c:v>
                </c:pt>
                <c:pt idx="12">
                  <c:v>1251.3877881962912</c:v>
                </c:pt>
                <c:pt idx="13">
                  <c:v>-1877.7762811370421</c:v>
                </c:pt>
                <c:pt idx="14">
                  <c:v>-5006.9403504703751</c:v>
                </c:pt>
                <c:pt idx="15">
                  <c:v>-8136.1044198037089</c:v>
                </c:pt>
                <c:pt idx="16">
                  <c:v>-11265.268489137043</c:v>
                </c:pt>
                <c:pt idx="17">
                  <c:v>-14394.432558470377</c:v>
                </c:pt>
                <c:pt idx="18">
                  <c:v>-17523.596627803709</c:v>
                </c:pt>
                <c:pt idx="19">
                  <c:v>-20652.760697137041</c:v>
                </c:pt>
                <c:pt idx="20">
                  <c:v>-23781.924766470373</c:v>
                </c:pt>
                <c:pt idx="21">
                  <c:v>-26911.088835803705</c:v>
                </c:pt>
                <c:pt idx="22">
                  <c:v>-30040.252905137037</c:v>
                </c:pt>
                <c:pt idx="23">
                  <c:v>-30040.252905137037</c:v>
                </c:pt>
                <c:pt idx="24">
                  <c:v>-30040.252905137037</c:v>
                </c:pt>
                <c:pt idx="25">
                  <c:v>-30040.252905137037</c:v>
                </c:pt>
                <c:pt idx="26">
                  <c:v>-30040.252905137037</c:v>
                </c:pt>
                <c:pt idx="27">
                  <c:v>-15020.357985516055</c:v>
                </c:pt>
                <c:pt idx="28">
                  <c:v>-15020.357985516055</c:v>
                </c:pt>
                <c:pt idx="29">
                  <c:v>-15020.357985516055</c:v>
                </c:pt>
                <c:pt idx="30">
                  <c:v>-15020.357985516055</c:v>
                </c:pt>
                <c:pt idx="31">
                  <c:v>-15020.357985516055</c:v>
                </c:pt>
                <c:pt idx="32">
                  <c:v>-15020.357985516055</c:v>
                </c:pt>
                <c:pt idx="33">
                  <c:v>-15020.357985516055</c:v>
                </c:pt>
                <c:pt idx="34">
                  <c:v>-15020.357985516055</c:v>
                </c:pt>
                <c:pt idx="35">
                  <c:v>-15020.357985516055</c:v>
                </c:pt>
                <c:pt idx="36">
                  <c:v>-15020.357985516055</c:v>
                </c:pt>
                <c:pt idx="37">
                  <c:v>-15020.357985516055</c:v>
                </c:pt>
                <c:pt idx="38">
                  <c:v>-15020.357985516055</c:v>
                </c:pt>
                <c:pt idx="39">
                  <c:v>-15020.357985516055</c:v>
                </c:pt>
                <c:pt idx="40">
                  <c:v>-15020.357985516055</c:v>
                </c:pt>
                <c:pt idx="41">
                  <c:v>-15020.357985516055</c:v>
                </c:pt>
                <c:pt idx="42">
                  <c:v>-15020.357985516055</c:v>
                </c:pt>
                <c:pt idx="43">
                  <c:v>7509.4843939154143</c:v>
                </c:pt>
              </c:numCache>
            </c:numRef>
          </c:val>
          <c:smooth val="0"/>
        </c:ser>
        <c:ser>
          <c:idx val="1"/>
          <c:order val="1"/>
          <c:tx>
            <c:v>Jabier Mirazo</c:v>
          </c:tx>
          <c:marker>
            <c:symbol val="none"/>
          </c:marker>
          <c:cat>
            <c:numRef>
              <c:f>'dépenses réelles'!$K$51:$K$94</c:f>
              <c:numCache>
                <c:formatCode>mmm\-yy</c:formatCode>
                <c:ptCount val="44"/>
                <c:pt idx="0">
                  <c:v>41760</c:v>
                </c:pt>
                <c:pt idx="1">
                  <c:v>41791</c:v>
                </c:pt>
                <c:pt idx="2">
                  <c:v>41821</c:v>
                </c:pt>
                <c:pt idx="3">
                  <c:v>41852</c:v>
                </c:pt>
                <c:pt idx="4">
                  <c:v>41883</c:v>
                </c:pt>
                <c:pt idx="5">
                  <c:v>41913</c:v>
                </c:pt>
                <c:pt idx="6">
                  <c:v>41944</c:v>
                </c:pt>
                <c:pt idx="7">
                  <c:v>41974</c:v>
                </c:pt>
                <c:pt idx="8">
                  <c:v>42005</c:v>
                </c:pt>
                <c:pt idx="9">
                  <c:v>42036</c:v>
                </c:pt>
                <c:pt idx="10">
                  <c:v>42064</c:v>
                </c:pt>
                <c:pt idx="11">
                  <c:v>42095</c:v>
                </c:pt>
                <c:pt idx="12">
                  <c:v>42125</c:v>
                </c:pt>
                <c:pt idx="13">
                  <c:v>42156</c:v>
                </c:pt>
                <c:pt idx="14">
                  <c:v>42186</c:v>
                </c:pt>
                <c:pt idx="15">
                  <c:v>42217</c:v>
                </c:pt>
                <c:pt idx="16">
                  <c:v>42248</c:v>
                </c:pt>
                <c:pt idx="17">
                  <c:v>42278</c:v>
                </c:pt>
                <c:pt idx="18">
                  <c:v>42309</c:v>
                </c:pt>
                <c:pt idx="19">
                  <c:v>42339</c:v>
                </c:pt>
                <c:pt idx="20">
                  <c:v>42370</c:v>
                </c:pt>
                <c:pt idx="21">
                  <c:v>42401</c:v>
                </c:pt>
                <c:pt idx="22">
                  <c:v>42430</c:v>
                </c:pt>
                <c:pt idx="23">
                  <c:v>42461</c:v>
                </c:pt>
                <c:pt idx="24">
                  <c:v>42491</c:v>
                </c:pt>
                <c:pt idx="25">
                  <c:v>42522</c:v>
                </c:pt>
                <c:pt idx="26">
                  <c:v>42552</c:v>
                </c:pt>
                <c:pt idx="27">
                  <c:v>42583</c:v>
                </c:pt>
                <c:pt idx="28">
                  <c:v>42614</c:v>
                </c:pt>
                <c:pt idx="29">
                  <c:v>42644</c:v>
                </c:pt>
                <c:pt idx="30">
                  <c:v>42675</c:v>
                </c:pt>
                <c:pt idx="31">
                  <c:v>42705</c:v>
                </c:pt>
                <c:pt idx="32">
                  <c:v>42736</c:v>
                </c:pt>
                <c:pt idx="33">
                  <c:v>42767</c:v>
                </c:pt>
                <c:pt idx="34">
                  <c:v>42795</c:v>
                </c:pt>
                <c:pt idx="35">
                  <c:v>42826</c:v>
                </c:pt>
                <c:pt idx="36">
                  <c:v>42856</c:v>
                </c:pt>
                <c:pt idx="37">
                  <c:v>42887</c:v>
                </c:pt>
                <c:pt idx="38">
                  <c:v>42917</c:v>
                </c:pt>
                <c:pt idx="39">
                  <c:v>42948</c:v>
                </c:pt>
                <c:pt idx="40">
                  <c:v>42979</c:v>
                </c:pt>
                <c:pt idx="41">
                  <c:v>43009</c:v>
                </c:pt>
                <c:pt idx="42">
                  <c:v>43040</c:v>
                </c:pt>
                <c:pt idx="43">
                  <c:v>43070</c:v>
                </c:pt>
              </c:numCache>
            </c:numRef>
          </c:cat>
          <c:val>
            <c:numRef>
              <c:f>'dépenses réelles'!$I$51:$I$94</c:f>
              <c:numCache>
                <c:formatCode>0</c:formatCode>
                <c:ptCount val="44"/>
                <c:pt idx="0">
                  <c:v>15803.927406896342</c:v>
                </c:pt>
                <c:pt idx="1">
                  <c:v>13458.927406896342</c:v>
                </c:pt>
                <c:pt idx="2">
                  <c:v>11113.927406896342</c:v>
                </c:pt>
                <c:pt idx="3">
                  <c:v>8768.9274068963423</c:v>
                </c:pt>
                <c:pt idx="4">
                  <c:v>6423.9274068963423</c:v>
                </c:pt>
                <c:pt idx="5">
                  <c:v>4078.9274068963423</c:v>
                </c:pt>
                <c:pt idx="6">
                  <c:v>1733.9274068963423</c:v>
                </c:pt>
                <c:pt idx="7">
                  <c:v>-611.07259310365771</c:v>
                </c:pt>
                <c:pt idx="8">
                  <c:v>-2956.0725931036577</c:v>
                </c:pt>
                <c:pt idx="9">
                  <c:v>-5301.0725931036577</c:v>
                </c:pt>
                <c:pt idx="10">
                  <c:v>-3265.1576205685251</c:v>
                </c:pt>
                <c:pt idx="11">
                  <c:v>-5610.1576205685251</c:v>
                </c:pt>
                <c:pt idx="12">
                  <c:v>-7955.1576205685251</c:v>
                </c:pt>
                <c:pt idx="13">
                  <c:v>-10300.157620568525</c:v>
                </c:pt>
                <c:pt idx="14">
                  <c:v>-12645.157620568525</c:v>
                </c:pt>
                <c:pt idx="15">
                  <c:v>-12645.157620568525</c:v>
                </c:pt>
                <c:pt idx="16">
                  <c:v>-12645.157620568525</c:v>
                </c:pt>
                <c:pt idx="17">
                  <c:v>-12645.157620568525</c:v>
                </c:pt>
                <c:pt idx="18">
                  <c:v>-12645.157620568525</c:v>
                </c:pt>
                <c:pt idx="19">
                  <c:v>-12645.157620568525</c:v>
                </c:pt>
                <c:pt idx="20">
                  <c:v>-12645.157620568525</c:v>
                </c:pt>
                <c:pt idx="21">
                  <c:v>-12645.157620568525</c:v>
                </c:pt>
                <c:pt idx="22">
                  <c:v>-12645.157620568525</c:v>
                </c:pt>
                <c:pt idx="23">
                  <c:v>-12645.157620568525</c:v>
                </c:pt>
                <c:pt idx="24">
                  <c:v>-12645.157620568525</c:v>
                </c:pt>
                <c:pt idx="25">
                  <c:v>-12645.157620568525</c:v>
                </c:pt>
                <c:pt idx="26">
                  <c:v>-12645.157620568525</c:v>
                </c:pt>
                <c:pt idx="27">
                  <c:v>-5135.2101607580335</c:v>
                </c:pt>
                <c:pt idx="28">
                  <c:v>-5135.2101607580335</c:v>
                </c:pt>
                <c:pt idx="29">
                  <c:v>-5135.2101607580335</c:v>
                </c:pt>
                <c:pt idx="30">
                  <c:v>-5135.2101607580335</c:v>
                </c:pt>
                <c:pt idx="31">
                  <c:v>-5135.2101607580335</c:v>
                </c:pt>
                <c:pt idx="32">
                  <c:v>-5135.2101607580335</c:v>
                </c:pt>
                <c:pt idx="33">
                  <c:v>-5135.2101607580335</c:v>
                </c:pt>
                <c:pt idx="34">
                  <c:v>-5135.2101607580335</c:v>
                </c:pt>
                <c:pt idx="35">
                  <c:v>-5135.2101607580335</c:v>
                </c:pt>
                <c:pt idx="36">
                  <c:v>-5135.2101607580335</c:v>
                </c:pt>
                <c:pt idx="37">
                  <c:v>-5135.2101607580335</c:v>
                </c:pt>
                <c:pt idx="38">
                  <c:v>-5135.2101607580335</c:v>
                </c:pt>
                <c:pt idx="39">
                  <c:v>-5135.2101607580335</c:v>
                </c:pt>
                <c:pt idx="40">
                  <c:v>-5135.2101607580335</c:v>
                </c:pt>
                <c:pt idx="41">
                  <c:v>-5135.2101607580335</c:v>
                </c:pt>
                <c:pt idx="42">
                  <c:v>-5135.2101607580335</c:v>
                </c:pt>
                <c:pt idx="43">
                  <c:v>2374.7372990524564</c:v>
                </c:pt>
              </c:numCache>
            </c:numRef>
          </c:val>
          <c:smooth val="0"/>
        </c:ser>
        <c:ser>
          <c:idx val="2"/>
          <c:order val="2"/>
          <c:tx>
            <c:v>Total</c:v>
          </c:tx>
          <c:marker>
            <c:symbol val="none"/>
          </c:marker>
          <c:val>
            <c:numRef>
              <c:f>'dépenses réelles'!$L$51:$L$94</c:f>
              <c:numCache>
                <c:formatCode>0</c:formatCode>
                <c:ptCount val="44"/>
                <c:pt idx="0">
                  <c:v>45843.454082022363</c:v>
                </c:pt>
                <c:pt idx="1">
                  <c:v>40369.290012689031</c:v>
                </c:pt>
                <c:pt idx="2">
                  <c:v>34895.125943355699</c:v>
                </c:pt>
                <c:pt idx="3">
                  <c:v>29420.96187402237</c:v>
                </c:pt>
                <c:pt idx="4">
                  <c:v>23946.797804689038</c:v>
                </c:pt>
                <c:pt idx="5">
                  <c:v>18472.633735355703</c:v>
                </c:pt>
                <c:pt idx="6">
                  <c:v>12998.469666022371</c:v>
                </c:pt>
                <c:pt idx="7">
                  <c:v>7524.305596689037</c:v>
                </c:pt>
                <c:pt idx="8">
                  <c:v>2050.1415273557031</c:v>
                </c:pt>
                <c:pt idx="9">
                  <c:v>-3424.0225419776302</c:v>
                </c:pt>
                <c:pt idx="10">
                  <c:v>4244.5583062944324</c:v>
                </c:pt>
                <c:pt idx="11">
                  <c:v>-1229.6057630389005</c:v>
                </c:pt>
                <c:pt idx="12">
                  <c:v>-6703.7698323722343</c:v>
                </c:pt>
                <c:pt idx="13">
                  <c:v>-12177.933901705568</c:v>
                </c:pt>
                <c:pt idx="14">
                  <c:v>-17652.0979710389</c:v>
                </c:pt>
                <c:pt idx="15">
                  <c:v>-20781.262040372232</c:v>
                </c:pt>
                <c:pt idx="16">
                  <c:v>-23910.426109705568</c:v>
                </c:pt>
                <c:pt idx="17">
                  <c:v>-27039.590179038903</c:v>
                </c:pt>
                <c:pt idx="18">
                  <c:v>-30168.754248372235</c:v>
                </c:pt>
                <c:pt idx="19">
                  <c:v>-33297.918317705567</c:v>
                </c:pt>
                <c:pt idx="20">
                  <c:v>-36427.082387038899</c:v>
                </c:pt>
                <c:pt idx="21">
                  <c:v>-39556.246456372231</c:v>
                </c:pt>
                <c:pt idx="22">
                  <c:v>-42685.410525705563</c:v>
                </c:pt>
                <c:pt idx="23">
                  <c:v>-42685.410525705563</c:v>
                </c:pt>
                <c:pt idx="24">
                  <c:v>-42685.410525705563</c:v>
                </c:pt>
                <c:pt idx="25">
                  <c:v>-42685.410525705563</c:v>
                </c:pt>
                <c:pt idx="26">
                  <c:v>-42685.410525705563</c:v>
                </c:pt>
                <c:pt idx="27">
                  <c:v>-20155.56814627409</c:v>
                </c:pt>
                <c:pt idx="28">
                  <c:v>-20155.56814627409</c:v>
                </c:pt>
                <c:pt idx="29">
                  <c:v>-20155.56814627409</c:v>
                </c:pt>
                <c:pt idx="30">
                  <c:v>-20155.56814627409</c:v>
                </c:pt>
                <c:pt idx="31">
                  <c:v>-20155.56814627409</c:v>
                </c:pt>
                <c:pt idx="32">
                  <c:v>-20155.56814627409</c:v>
                </c:pt>
                <c:pt idx="33">
                  <c:v>-20155.56814627409</c:v>
                </c:pt>
                <c:pt idx="34">
                  <c:v>-20155.56814627409</c:v>
                </c:pt>
                <c:pt idx="35">
                  <c:v>-20155.56814627409</c:v>
                </c:pt>
                <c:pt idx="36">
                  <c:v>-20155.56814627409</c:v>
                </c:pt>
                <c:pt idx="37">
                  <c:v>-20155.56814627409</c:v>
                </c:pt>
                <c:pt idx="38">
                  <c:v>-20155.56814627409</c:v>
                </c:pt>
                <c:pt idx="39">
                  <c:v>-20155.56814627409</c:v>
                </c:pt>
                <c:pt idx="40">
                  <c:v>-20155.56814627409</c:v>
                </c:pt>
                <c:pt idx="41">
                  <c:v>-20155.56814627409</c:v>
                </c:pt>
                <c:pt idx="42">
                  <c:v>-20155.56814627409</c:v>
                </c:pt>
                <c:pt idx="43">
                  <c:v>9884.2216929678707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4742016"/>
        <c:axId val="204760576"/>
      </c:lineChart>
      <c:dateAx>
        <c:axId val="204742016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204760576"/>
        <c:crosses val="autoZero"/>
        <c:auto val="1"/>
        <c:lblOffset val="100"/>
        <c:baseTimeUnit val="months"/>
      </c:dateAx>
      <c:valAx>
        <c:axId val="204760576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2047420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57E0278-2076-44A3-A37C-B3D50824F695}" type="datetimeFigureOut">
              <a:rPr lang="en-US" smtClean="0"/>
              <a:t>5/31/2014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1C049C2-894F-4A8B-8A98-A64EBDCBC097}" type="slidenum">
              <a:rPr lang="en-US" smtClean="0"/>
              <a:t>‹N°›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E0278-2076-44A3-A37C-B3D50824F695}" type="datetimeFigureOut">
              <a:rPr lang="en-US" smtClean="0"/>
              <a:t>5/31/2014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049C2-894F-4A8B-8A98-A64EBDCBC09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E0278-2076-44A3-A37C-B3D50824F695}" type="datetimeFigureOut">
              <a:rPr lang="en-US" smtClean="0"/>
              <a:t>5/31/2014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049C2-894F-4A8B-8A98-A64EBDCBC09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E0278-2076-44A3-A37C-B3D50824F695}" type="datetimeFigureOut">
              <a:rPr lang="en-US" smtClean="0"/>
              <a:t>5/31/2014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049C2-894F-4A8B-8A98-A64EBDCBC09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E0278-2076-44A3-A37C-B3D50824F695}" type="datetimeFigureOut">
              <a:rPr lang="en-US" smtClean="0"/>
              <a:t>5/31/2014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049C2-894F-4A8B-8A98-A64EBDCBC09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E0278-2076-44A3-A37C-B3D50824F695}" type="datetimeFigureOut">
              <a:rPr lang="en-US" smtClean="0"/>
              <a:t>5/31/2014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049C2-894F-4A8B-8A98-A64EBDCBC097}" type="slidenum">
              <a:rPr lang="en-US" smtClean="0"/>
              <a:t>‹N°›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E0278-2076-44A3-A37C-B3D50824F695}" type="datetimeFigureOut">
              <a:rPr lang="en-US" smtClean="0"/>
              <a:t>5/31/2014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049C2-894F-4A8B-8A98-A64EBDCBC09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E0278-2076-44A3-A37C-B3D50824F695}" type="datetimeFigureOut">
              <a:rPr lang="en-US" smtClean="0"/>
              <a:t>5/31/2014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049C2-894F-4A8B-8A98-A64EBDCBC09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E0278-2076-44A3-A37C-B3D50824F695}" type="datetimeFigureOut">
              <a:rPr lang="en-US" smtClean="0"/>
              <a:t>5/31/2014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049C2-894F-4A8B-8A98-A64EBDCBC09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E0278-2076-44A3-A37C-B3D50824F695}" type="datetimeFigureOut">
              <a:rPr lang="en-US" smtClean="0"/>
              <a:t>5/31/2014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049C2-894F-4A8B-8A98-A64EBDCBC097}" type="slidenum">
              <a:rPr lang="en-US" smtClean="0"/>
              <a:t>‹N°›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E0278-2076-44A3-A37C-B3D50824F695}" type="datetimeFigureOut">
              <a:rPr lang="en-US" smtClean="0"/>
              <a:t>5/31/2014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049C2-894F-4A8B-8A98-A64EBDCBC09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57E0278-2076-44A3-A37C-B3D50824F695}" type="datetimeFigureOut">
              <a:rPr lang="en-US" smtClean="0"/>
              <a:t>5/31/2014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1C049C2-894F-4A8B-8A98-A64EBDCBC097}" type="slidenum">
              <a:rPr lang="en-US" smtClean="0"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EURAF Financial Report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4 June 2014</a:t>
            </a:r>
          </a:p>
          <a:p>
            <a:endParaRPr lang="en-US" dirty="0"/>
          </a:p>
          <a:p>
            <a:r>
              <a:rPr lang="en-US" dirty="0" smtClean="0"/>
              <a:t>Christian </a:t>
            </a:r>
            <a:r>
              <a:rPr lang="en-US" dirty="0" err="1" smtClean="0"/>
              <a:t>Dupraz</a:t>
            </a:r>
            <a:endParaRPr lang="en-US" dirty="0" smtClean="0"/>
          </a:p>
          <a:p>
            <a:r>
              <a:rPr lang="en-US" dirty="0" smtClean="0"/>
              <a:t>Dirk </a:t>
            </a:r>
            <a:r>
              <a:rPr lang="en-US" dirty="0" err="1" smtClean="0"/>
              <a:t>Freese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66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1776428"/>
              </p:ext>
            </p:extLst>
          </p:nvPr>
        </p:nvGraphicFramePr>
        <p:xfrm>
          <a:off x="2483767" y="188648"/>
          <a:ext cx="4464497" cy="64087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8607"/>
                <a:gridCol w="438607"/>
                <a:gridCol w="1067003"/>
                <a:gridCol w="1122469"/>
                <a:gridCol w="591943"/>
                <a:gridCol w="442173"/>
                <a:gridCol w="363695"/>
              </a:tblGrid>
              <a:tr h="71684">
                <a:tc gridSpan="4"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Liste des opérations du compte entre le 01/11/2013 et le 30/05/2014</a:t>
                      </a:r>
                      <a:endParaRPr lang="fr-FR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</a:tr>
              <a:tr h="58030"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Date</a:t>
                      </a:r>
                      <a:endParaRPr lang="fr-FR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" u="none" strike="noStrike">
                          <a:effectLst/>
                        </a:rPr>
                        <a:t>Date valeur</a:t>
                      </a:r>
                      <a:endParaRPr lang="fr-FR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" u="none" strike="noStrike">
                          <a:effectLst/>
                        </a:rPr>
                        <a:t>Libellé</a:t>
                      </a:r>
                      <a:endParaRPr lang="fr-FR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Débit Euros</a:t>
                      </a:r>
                      <a:endParaRPr lang="fr-FR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Crédit Euros</a:t>
                      </a:r>
                      <a:endParaRPr lang="fr-FR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Nature</a:t>
                      </a:r>
                      <a:endParaRPr lang="fr-FR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Année</a:t>
                      </a:r>
                      <a:endParaRPr lang="fr-FR" sz="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</a:tr>
              <a:tr h="215748"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30-Mai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30-Mai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" u="none" strike="noStrike">
                          <a:effectLst/>
                        </a:rPr>
                        <a:t>Marina Maria P M Ferreira Castro   </a:t>
                      </a:r>
                      <a:br>
                        <a:rPr lang="pt-BR" sz="200" u="none" strike="noStrike">
                          <a:effectLst/>
                        </a:rPr>
                      </a:br>
                      <a:r>
                        <a:rPr lang="pt-BR" sz="200" u="none" strike="noStrike">
                          <a:effectLst/>
                        </a:rPr>
                        <a:t>Virement En Votre Faveur           </a:t>
                      </a:r>
                      <a:br>
                        <a:rPr lang="pt-BR" sz="200" u="none" strike="noStrike">
                          <a:effectLst/>
                        </a:rPr>
                      </a:br>
                      <a:r>
                        <a:rPr lang="pt-BR" sz="200" u="none" strike="noStrike">
                          <a:effectLst/>
                        </a:rPr>
                        <a:t>Shares 2013 2014 Marina Castro Pt</a:t>
                      </a:r>
                      <a:br>
                        <a:rPr lang="pt-BR" sz="200" u="none" strike="noStrike">
                          <a:effectLst/>
                        </a:rPr>
                      </a:br>
                      <a:r>
                        <a:rPr lang="pt-BR" sz="200" u="none" strike="noStrike">
                          <a:effectLst/>
                        </a:rPr>
                        <a:t>Shares Euraf</a:t>
                      </a:r>
                      <a:endParaRPr lang="pt-B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 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60.00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Mfees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2014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</a:tr>
              <a:tr h="215748"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30-Mai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30-Mai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Instituto Superior Agronomia St3   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Virement En Votre Faveur           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St307 Invoice 2014-06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St307 Invoice 2014-06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 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160.00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Mfees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2014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</a:tr>
              <a:tr h="215748"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30-Mai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30-Mai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Societa Italiana Di Selvicoltura   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Virement En Votre Faveur           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Euraf Membership Fee For 13 Sisef M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Embers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 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130.00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Mfees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2014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</a:tr>
              <a:tr h="109580"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27-Mai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27-Mai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Virement En Votre Faveur           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De Euraf                           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 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10,000.00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Epargne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2014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</a:tr>
              <a:tr h="162665"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22-Mai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22-Mai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" u="none" strike="noStrike">
                          <a:effectLst/>
                        </a:rPr>
                        <a:t>Vityi Andrea                       </a:t>
                      </a:r>
                      <a:br>
                        <a:rPr lang="en-US" sz="200" u="none" strike="noStrike">
                          <a:effectLst/>
                        </a:rPr>
                      </a:br>
                      <a:r>
                        <a:rPr lang="en-US" sz="200" u="none" strike="noStrike">
                          <a:effectLst/>
                        </a:rPr>
                        <a:t>Virement En Votre Faveur           </a:t>
                      </a:r>
                      <a:br>
                        <a:rPr lang="en-US" sz="200" u="none" strike="noStrike">
                          <a:effectLst/>
                        </a:rPr>
                      </a:br>
                      <a:r>
                        <a:rPr lang="en-US" sz="200" u="none" strike="noStrike">
                          <a:effectLst/>
                        </a:rPr>
                        <a:t>Membership Of Andrea Vityito Euraf</a:t>
                      </a:r>
                      <a:endParaRPr lang="en-US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 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30.00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Mfees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2014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</a:tr>
              <a:tr h="109580"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19-Mai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19-Mai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11974611 Usc. Anticipos A Xustif   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Vi Recu De L'etranger              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 dirty="0">
                          <a:effectLst/>
                        </a:rPr>
                        <a:t> </a:t>
                      </a:r>
                      <a:endParaRPr lang="fr-FR" sz="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1,500.00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Alienor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2014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</a:tr>
              <a:tr h="162665"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07-Mai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07-Mai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Universidad De Extremadura Minis   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Virement En Votre Faveur           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Fra. 2104-04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 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540.00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Alienor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2014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</a:tr>
              <a:tr h="112647"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29-Avr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29-Avr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" u="none" strike="noStrike">
                          <a:effectLst/>
                        </a:rPr>
                        <a:t>Virt Sepa Emis   N°1411900033732   </a:t>
                      </a:r>
                      <a:br>
                        <a:rPr lang="pt-BR" sz="200" u="none" strike="noStrike">
                          <a:effectLst/>
                        </a:rPr>
                      </a:br>
                      <a:r>
                        <a:rPr lang="pt-BR" sz="200" u="none" strike="noStrike">
                          <a:effectLst/>
                        </a:rPr>
                        <a:t>Frais                              </a:t>
                      </a:r>
                      <a:endParaRPr lang="pt-B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0.45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 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Frais bancaires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2014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</a:tr>
              <a:tr h="109580"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29-Avr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29-Avr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Virement Emis                      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Web Mrs Anja Chalmin Avance Sur    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2,500.00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 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Staff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2014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</a:tr>
              <a:tr h="112647"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03-Avr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03-Avr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" u="none" strike="noStrike">
                          <a:effectLst/>
                        </a:rPr>
                        <a:t>Virt Sepa Emis   N°1409300025240   </a:t>
                      </a:r>
                      <a:br>
                        <a:rPr lang="pt-BR" sz="200" u="none" strike="noStrike">
                          <a:effectLst/>
                        </a:rPr>
                      </a:br>
                      <a:r>
                        <a:rPr lang="pt-BR" sz="200" u="none" strike="noStrike">
                          <a:effectLst/>
                        </a:rPr>
                        <a:t>Frais                              </a:t>
                      </a:r>
                      <a:endParaRPr lang="pt-B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0.45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 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Frais bancaires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2014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</a:tr>
              <a:tr h="109580"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03-Avr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03-Avr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11971396 Fiberweb Geosynthetics    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Vi Recu De L'etranger              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 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5,000.00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Sponsor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2014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</a:tr>
              <a:tr h="109580"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03-Avr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03-Avr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Virement Emis                      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Web Alienor Solde Versement Prem   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1,000.00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 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Alienor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2014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</a:tr>
              <a:tr h="112647"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26-Mar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26-Mar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" u="none" strike="noStrike">
                          <a:effectLst/>
                        </a:rPr>
                        <a:t>Virt Sepa Emis   N°1408500029360   </a:t>
                      </a:r>
                      <a:br>
                        <a:rPr lang="pt-BR" sz="200" u="none" strike="noStrike">
                          <a:effectLst/>
                        </a:rPr>
                      </a:br>
                      <a:r>
                        <a:rPr lang="pt-BR" sz="200" u="none" strike="noStrike">
                          <a:effectLst/>
                        </a:rPr>
                        <a:t>Frais                              </a:t>
                      </a:r>
                      <a:endParaRPr lang="pt-B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0.45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 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Frais bancaires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2014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</a:tr>
              <a:tr h="109580"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26-Mar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26-Mar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Virement Emis                      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Web Alienor Second Versement Par   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2,000.00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 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Alienor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2014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</a:tr>
              <a:tr h="112647"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21-Mar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21-Mar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" u="none" strike="noStrike">
                          <a:effectLst/>
                        </a:rPr>
                        <a:t>Virt Sepa Emis   N°1408000024034   </a:t>
                      </a:r>
                      <a:br>
                        <a:rPr lang="pt-BR" sz="200" u="none" strike="noStrike">
                          <a:effectLst/>
                        </a:rPr>
                      </a:br>
                      <a:r>
                        <a:rPr lang="pt-BR" sz="200" u="none" strike="noStrike">
                          <a:effectLst/>
                        </a:rPr>
                        <a:t>Frais                              </a:t>
                      </a:r>
                      <a:endParaRPr lang="pt-B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0.45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 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Frais bancaires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2014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</a:tr>
              <a:tr h="109580"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21-Mar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21-Mar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Virement Emis                      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Web Alienor Contrat Alienor - Eu   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2,000.00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 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Alienor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2014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</a:tr>
              <a:tr h="112647"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27-Fév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27-Fév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" u="none" strike="noStrike">
                          <a:effectLst/>
                        </a:rPr>
                        <a:t>Virt Sepa Emis   N°1405800027653   </a:t>
                      </a:r>
                      <a:br>
                        <a:rPr lang="pt-BR" sz="200" u="none" strike="noStrike">
                          <a:effectLst/>
                        </a:rPr>
                      </a:br>
                      <a:r>
                        <a:rPr lang="pt-BR" sz="200" u="none" strike="noStrike">
                          <a:effectLst/>
                        </a:rPr>
                        <a:t>Frais                              </a:t>
                      </a:r>
                      <a:endParaRPr lang="pt-B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0.45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 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Frais bancaires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2014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</a:tr>
              <a:tr h="109580"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27-Fév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27-Fév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" u="none" strike="noStrike">
                          <a:effectLst/>
                        </a:rPr>
                        <a:t>Virement Emis                      </a:t>
                      </a:r>
                      <a:br>
                        <a:rPr lang="en-US" sz="200" u="none" strike="noStrike">
                          <a:effectLst/>
                        </a:rPr>
                      </a:br>
                      <a:r>
                        <a:rPr lang="en-US" sz="200" u="none" strike="noStrike">
                          <a:effectLst/>
                        </a:rPr>
                        <a:t>Web Lamersdorf Norbert Agfoward    </a:t>
                      </a:r>
                      <a:endParaRPr lang="en-US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658.37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 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EC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2014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</a:tr>
              <a:tr h="162665"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12-Fév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12-Fév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" u="none" strike="noStrike" dirty="0">
                          <a:effectLst/>
                        </a:rPr>
                        <a:t>Teresa Maria S B Soares David Te   </a:t>
                      </a:r>
                      <a:br>
                        <a:rPr lang="pt-BR" sz="200" u="none" strike="noStrike" dirty="0">
                          <a:effectLst/>
                        </a:rPr>
                      </a:br>
                      <a:r>
                        <a:rPr lang="pt-BR" sz="200" u="none" strike="noStrike" dirty="0">
                          <a:effectLst/>
                        </a:rPr>
                        <a:t>Virement En Votre Faveur           </a:t>
                      </a:r>
                      <a:br>
                        <a:rPr lang="pt-BR" sz="200" u="none" strike="noStrike" dirty="0">
                          <a:effectLst/>
                        </a:rPr>
                      </a:br>
                      <a:r>
                        <a:rPr lang="pt-BR" sz="200" u="none" strike="noStrike" dirty="0">
                          <a:effectLst/>
                        </a:rPr>
                        <a:t>Teresasoaresdavid Pt</a:t>
                      </a:r>
                      <a:endParaRPr lang="pt-BR" sz="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 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60.00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Mfees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2014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</a:tr>
              <a:tr h="162665"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12-Fév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11-Fév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Joana Amaral Paulo                 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Virement En Votre Faveur           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Joana Amaral Paulo Pt 2014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 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30.00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Mfees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2014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</a:tr>
              <a:tr h="109580"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30-Jan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30-Jan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85101246057                        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Virement Emis                      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70,000.00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 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Epargne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2014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</a:tr>
              <a:tr h="112647"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29-Jan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29-Jan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" u="none" strike="noStrike">
                          <a:effectLst/>
                        </a:rPr>
                        <a:t>Virt Sepa Emis   N°1402900029513   </a:t>
                      </a:r>
                      <a:br>
                        <a:rPr lang="pt-BR" sz="200" u="none" strike="noStrike">
                          <a:effectLst/>
                        </a:rPr>
                      </a:br>
                      <a:r>
                        <a:rPr lang="pt-BR" sz="200" u="none" strike="noStrike">
                          <a:effectLst/>
                        </a:rPr>
                        <a:t>Frais                              </a:t>
                      </a:r>
                      <a:endParaRPr lang="pt-B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0.45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 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Frais bancaires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2014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</a:tr>
              <a:tr h="109580"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29-Jan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29-Jan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Virement Emis                      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Web Guillerme Sylvie Frais Missi   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1,002.18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 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Agrofe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2014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</a:tr>
              <a:tr h="162665"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14-Jan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14-Jan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Cranfield University               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Virement En Votre Faveur           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Agforward 613520 Pre Financing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 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72,733.00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Agforward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2014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</a:tr>
              <a:tr h="112647"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24-Déc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24-Déc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Rbt Cotis Carte  N°1335800029065   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Regul Ope Debitrices               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 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19.50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Frais bancaires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2013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</a:tr>
              <a:tr h="268833"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23-Déc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24-Déc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Drfip Bourgogne Et Cote D'or . 1   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Virement En Votre Faveur           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Conv.2013-03c-6682/agrofe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1d0210000300conv.2013-03c-6682/a/88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Agrosup Dijon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 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2,967.00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Agrofe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2013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</a:tr>
              <a:tr h="215748"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09-Déc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09-Déc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" u="none" strike="noStrike">
                          <a:effectLst/>
                        </a:rPr>
                        <a:t>M Watte Jeroen                     </a:t>
                      </a:r>
                      <a:br>
                        <a:rPr lang="en-US" sz="200" u="none" strike="noStrike">
                          <a:effectLst/>
                        </a:rPr>
                      </a:br>
                      <a:r>
                        <a:rPr lang="en-US" sz="200" u="none" strike="noStrike">
                          <a:effectLst/>
                        </a:rPr>
                        <a:t>Virement En Votre Faveur           </a:t>
                      </a:r>
                      <a:br>
                        <a:rPr lang="en-US" sz="200" u="none" strike="noStrike">
                          <a:effectLst/>
                        </a:rPr>
                      </a:br>
                      <a:r>
                        <a:rPr lang="en-US" sz="200" u="none" strike="noStrike">
                          <a:effectLst/>
                        </a:rPr>
                        <a:t>One More Membership Fee From Flande</a:t>
                      </a:r>
                      <a:br>
                        <a:rPr lang="en-US" sz="200" u="none" strike="noStrike">
                          <a:effectLst/>
                        </a:rPr>
                      </a:br>
                      <a:r>
                        <a:rPr lang="en-US" sz="200" u="none" strike="noStrike">
                          <a:effectLst/>
                        </a:rPr>
                        <a:t>Rs-Belgium</a:t>
                      </a:r>
                      <a:endParaRPr lang="en-US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 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30.00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Mfees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2013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</a:tr>
              <a:tr h="162665"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20-Nov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20-Nov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Joana Amaral Paulo                 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Virement En Votre Faveur           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Joana Amaral Paulo Pt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 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30.00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Mfees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2013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</a:tr>
              <a:tr h="215748"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18-Nov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18-Nov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200" u="none" strike="noStrike">
                          <a:effectLst/>
                        </a:rPr>
                        <a:t>Gesellschaft Fur Pflanzen- 93319   </a:t>
                      </a:r>
                      <a:br>
                        <a:rPr lang="de-DE" sz="200" u="none" strike="noStrike">
                          <a:effectLst/>
                        </a:rPr>
                      </a:br>
                      <a:r>
                        <a:rPr lang="de-DE" sz="200" u="none" strike="noStrike">
                          <a:effectLst/>
                        </a:rPr>
                        <a:t>Virement En Votre Faveur           </a:t>
                      </a:r>
                      <a:br>
                        <a:rPr lang="de-DE" sz="200" u="none" strike="noStrike">
                          <a:effectLst/>
                        </a:rPr>
                      </a:br>
                      <a:r>
                        <a:rPr lang="de-DE" sz="200" u="none" strike="noStrike">
                          <a:effectLst/>
                        </a:rPr>
                        <a:t>Mitgliedsbeitrag 2013 Oler</a:t>
                      </a:r>
                      <a:br>
                        <a:rPr lang="de-DE" sz="200" u="none" strike="noStrike">
                          <a:effectLst/>
                        </a:rPr>
                      </a:br>
                      <a:r>
                        <a:rPr lang="de-DE" sz="200" u="none" strike="noStrike">
                          <a:effectLst/>
                        </a:rPr>
                        <a:t>933197084798</a:t>
                      </a:r>
                      <a:endParaRPr lang="de-DE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 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100.00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Mfees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2013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</a:tr>
              <a:tr h="162665"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07-Nov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07-Nov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Worms Patrick Alexander            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Virement En Votre Faveur           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Patrick Worms Euraf Membership Fee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 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30.00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Mfees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2013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</a:tr>
              <a:tr h="268833"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05-Nov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05-Nov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Lantbrukarnas Ekonomi S131104072   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Virement En Votre Faveur           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Agroforesty Sweden Lrf Agrrefle0131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101100000001f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S1311040727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 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140.00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Mfees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2013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</a:tr>
              <a:tr h="109580"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04-Nov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04-Nov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10475603 Ojq Agrovet Development   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Vi Recu De L'etranger              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 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100.00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Mfees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2013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</a:tr>
              <a:tr h="215748"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29-Oct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29-Oct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Pushkarev Nikolai                  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Virement En Votre Faveur           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Individual Membership Nikolai Pushk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Arev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 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30.00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Mfees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2013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</a:tr>
              <a:tr h="162665"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21-Oct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21-Oct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Awaf                               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Virement En Votre Faveur           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Cotisation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 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100.00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Mfees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2013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</a:tr>
              <a:tr h="215748"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18-Oct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18-Oct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M Watte Jeroen                     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Virement En Votre Faveur           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Euraf Membership Fees From Flanders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, Belgium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 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350.00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Mfees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2013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</a:tr>
              <a:tr h="162665"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08-Oct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08-Oct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Vir. Ass Francaise D Agrofore      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Virement En Votre Faveur           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10 Adhesions 2013 Afaf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 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100.00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Mfees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2013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</a:tr>
              <a:tr h="109580"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26-Sep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26-Sep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Vir. J P Holland Esq               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Virement En Votre Faveur           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 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234.60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Mfees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2013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</a:tr>
              <a:tr h="109580"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30-Aoû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30-Aoû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Vir. Agridea                       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Virement En Votre Faveur           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 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100.00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Mfees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2013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</a:tr>
              <a:tr h="109580"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25-Jul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25-Jul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Vir. Mantzanas Konstadinos         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Virement En Votre Faveur           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 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170.00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Mfees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2013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</a:tr>
              <a:tr h="112647"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11-Jul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11-Jul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Cotisation Carte Eurocard          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Frais                              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39.00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 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Frais bancaires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2013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</a:tr>
              <a:tr h="109580"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02-Jul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02-Jul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Vir. Societa  Italiana Di Sel      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Virement En Votre Faveur           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 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100.00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Mfees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2013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</a:tr>
              <a:tr h="112647"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21-Jun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21-Jun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Carnet De Remises Cheques          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Frais                              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2.64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 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Frais bancaires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2013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</a:tr>
              <a:tr h="109580"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12-Jun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12-Jun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De Monsieur Dupraz Christian       </a:t>
                      </a:r>
                      <a:br>
                        <a:rPr lang="fr-FR" sz="200" u="none" strike="noStrike">
                          <a:effectLst/>
                        </a:rPr>
                      </a:br>
                      <a:r>
                        <a:rPr lang="fr-FR" sz="200" u="none" strike="noStrike">
                          <a:effectLst/>
                        </a:rPr>
                        <a:t>Virement En Votre Faveur           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 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>
                          <a:effectLst/>
                        </a:rPr>
                        <a:t>100.00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" u="none" strike="noStrike">
                          <a:effectLst/>
                        </a:rPr>
                        <a:t>Avance CD</a:t>
                      </a:r>
                      <a:endParaRPr lang="fr-FR" sz="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200" u="none" strike="noStrike" dirty="0">
                          <a:effectLst/>
                        </a:rPr>
                        <a:t>2013</a:t>
                      </a:r>
                      <a:endParaRPr lang="fr-FR" sz="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960" marR="1960" marT="196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159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Accounting Office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APLITEC (Paris)</a:t>
            </a:r>
          </a:p>
          <a:p>
            <a:endParaRPr lang="en-US" dirty="0"/>
          </a:p>
          <a:p>
            <a:r>
              <a:rPr lang="en-US" dirty="0" smtClean="0"/>
              <a:t>2000 €/year cost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60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EURAF incomes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Member fees</a:t>
            </a:r>
          </a:p>
          <a:p>
            <a:pPr lvl="1"/>
            <a:r>
              <a:rPr lang="en-US" dirty="0" smtClean="0"/>
              <a:t>2013 : 1614.60 €</a:t>
            </a:r>
          </a:p>
          <a:p>
            <a:pPr lvl="1"/>
            <a:r>
              <a:rPr lang="en-US" dirty="0" smtClean="0"/>
              <a:t>2014 : 470 € (about 2500 € expected)</a:t>
            </a:r>
          </a:p>
          <a:p>
            <a:endParaRPr lang="en-US" dirty="0"/>
          </a:p>
          <a:p>
            <a:r>
              <a:rPr lang="en-US" dirty="0" smtClean="0"/>
              <a:t>Sponsoring the European Conference</a:t>
            </a:r>
          </a:p>
          <a:p>
            <a:pPr lvl="1"/>
            <a:r>
              <a:rPr lang="en-US" dirty="0" err="1" smtClean="0"/>
              <a:t>Fiberweb</a:t>
            </a:r>
            <a:r>
              <a:rPr lang="en-US" dirty="0" smtClean="0"/>
              <a:t> </a:t>
            </a:r>
            <a:r>
              <a:rPr lang="en-US" dirty="0" err="1" smtClean="0"/>
              <a:t>Tubex</a:t>
            </a:r>
            <a:r>
              <a:rPr lang="en-US" dirty="0" smtClean="0"/>
              <a:t> : 5000 €</a:t>
            </a:r>
          </a:p>
          <a:p>
            <a:pPr lvl="1"/>
            <a:endParaRPr lang="en-US" dirty="0"/>
          </a:p>
          <a:p>
            <a:r>
              <a:rPr lang="en-US" dirty="0" smtClean="0"/>
              <a:t>European Projects</a:t>
            </a:r>
          </a:p>
          <a:p>
            <a:pPr lvl="1"/>
            <a:r>
              <a:rPr lang="en-US" dirty="0" smtClean="0"/>
              <a:t>AGFORWARD : 150083 € on 4 years</a:t>
            </a:r>
          </a:p>
          <a:p>
            <a:pPr lvl="2"/>
            <a:r>
              <a:rPr lang="en-US" dirty="0" smtClean="0"/>
              <a:t>First instalment : 72 733 € (January 2014)</a:t>
            </a:r>
          </a:p>
          <a:p>
            <a:pPr lvl="1"/>
            <a:r>
              <a:rPr lang="en-US" dirty="0" smtClean="0"/>
              <a:t>AGROFE : 9000 € on 3 years </a:t>
            </a:r>
          </a:p>
          <a:p>
            <a:pPr lvl="2"/>
            <a:r>
              <a:rPr lang="en-US" dirty="0" smtClean="0"/>
              <a:t>First instalment : 2967 € (December 2013)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76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EURAF expenses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Staff salaries + office costs + travel costs</a:t>
            </a:r>
          </a:p>
          <a:p>
            <a:r>
              <a:rPr lang="en-US" dirty="0" err="1" smtClean="0"/>
              <a:t>Organisation</a:t>
            </a:r>
            <a:r>
              <a:rPr lang="en-US" dirty="0" smtClean="0"/>
              <a:t> of the Agroforestry Conferences</a:t>
            </a:r>
          </a:p>
          <a:p>
            <a:r>
              <a:rPr lang="en-US" dirty="0" smtClean="0"/>
              <a:t>Cost induced by the European projects (mostly travelling)</a:t>
            </a:r>
          </a:p>
          <a:p>
            <a:r>
              <a:rPr lang="en-US" dirty="0" smtClean="0"/>
              <a:t>ALIENOR assistance contract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48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very frugal way of life </a:t>
            </a:r>
            <a:r>
              <a:rPr lang="en-US" sz="1600" dirty="0" smtClean="0"/>
              <a:t>so far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608" y="3140968"/>
            <a:ext cx="6777317" cy="3508977"/>
          </a:xfrm>
        </p:spPr>
        <p:txBody>
          <a:bodyPr>
            <a:normAutofit/>
          </a:bodyPr>
          <a:lstStyle/>
          <a:p>
            <a:r>
              <a:rPr lang="en-US" sz="2000" dirty="0" smtClean="0"/>
              <a:t>Almost everything free up to now by members.</a:t>
            </a:r>
          </a:p>
          <a:p>
            <a:r>
              <a:rPr lang="en-US" sz="2000" dirty="0" smtClean="0"/>
              <a:t>No cost for the Executive Committee (all meetings by Skype)</a:t>
            </a:r>
          </a:p>
          <a:p>
            <a:r>
              <a:rPr lang="en-US" sz="2000" dirty="0" smtClean="0"/>
              <a:t>Lobbying costs supported by the members (travelling to Brussels..)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3939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contract with ALIENOR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492" y="2323652"/>
            <a:ext cx="7272924" cy="3508977"/>
          </a:xfrm>
        </p:spPr>
        <p:txBody>
          <a:bodyPr>
            <a:noAutofit/>
          </a:bodyPr>
          <a:lstStyle/>
          <a:p>
            <a:r>
              <a:rPr lang="en-US" sz="2000" dirty="0" smtClean="0"/>
              <a:t>Lobbying in Brussels</a:t>
            </a:r>
          </a:p>
          <a:p>
            <a:endParaRPr lang="en-US" sz="2000" dirty="0"/>
          </a:p>
          <a:p>
            <a:r>
              <a:rPr lang="en-US" sz="2000" dirty="0" smtClean="0"/>
              <a:t>Contract for 2014 : 10 k€ + VAT</a:t>
            </a:r>
          </a:p>
          <a:p>
            <a:endParaRPr lang="en-US" sz="2000" dirty="0"/>
          </a:p>
          <a:p>
            <a:r>
              <a:rPr lang="en-US" sz="2000" dirty="0" smtClean="0"/>
              <a:t>Already paid : 5 k€</a:t>
            </a:r>
          </a:p>
          <a:p>
            <a:endParaRPr lang="en-US" sz="2000" dirty="0"/>
          </a:p>
          <a:p>
            <a:r>
              <a:rPr lang="en-US" sz="2000" dirty="0" smtClean="0"/>
              <a:t>Next instalment : </a:t>
            </a:r>
            <a:r>
              <a:rPr lang="en-US" sz="2000" dirty="0" err="1" smtClean="0"/>
              <a:t>september</a:t>
            </a:r>
            <a:r>
              <a:rPr lang="en-US" sz="2000" dirty="0" smtClean="0"/>
              <a:t> 2014</a:t>
            </a:r>
          </a:p>
          <a:p>
            <a:endParaRPr lang="en-US" sz="2000" dirty="0"/>
          </a:p>
          <a:p>
            <a:r>
              <a:rPr lang="en-US" sz="2000" dirty="0" smtClean="0"/>
              <a:t>Collected so far in support from national </a:t>
            </a:r>
            <a:r>
              <a:rPr lang="en-US" sz="2000" dirty="0" err="1" smtClean="0"/>
              <a:t>organisations</a:t>
            </a:r>
            <a:r>
              <a:rPr lang="en-US" sz="2000" dirty="0" smtClean="0"/>
              <a:t> : 2040 € (USC, UEX)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5898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Balance of the EURAF account (30 May 2014)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EURAF bank Account : 13 982.99 €</a:t>
            </a:r>
          </a:p>
          <a:p>
            <a:r>
              <a:rPr lang="en-US" dirty="0" smtClean="0"/>
              <a:t>EURAF savings account : 60 000.00 €</a:t>
            </a:r>
          </a:p>
          <a:p>
            <a:endParaRPr lang="en-US" dirty="0"/>
          </a:p>
          <a:p>
            <a:r>
              <a:rPr lang="en-US" dirty="0" smtClean="0"/>
              <a:t>Total : 73 982.99 €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45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phiqu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49337"/>
              </p:ext>
            </p:extLst>
          </p:nvPr>
        </p:nvGraphicFramePr>
        <p:xfrm>
          <a:off x="755576" y="908720"/>
          <a:ext cx="8468718" cy="5558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2051720" y="1052736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The cash-flow issue : crash in June 2015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3759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need for more resources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02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60</TotalTime>
  <Words>637</Words>
  <Application>Microsoft Office PowerPoint</Application>
  <PresentationFormat>Affichage à l'écran (4:3)</PresentationFormat>
  <Paragraphs>357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Austin</vt:lpstr>
      <vt:lpstr>EURAF Financial Report</vt:lpstr>
      <vt:lpstr>Accounting Office</vt:lpstr>
      <vt:lpstr>EURAF incomes </vt:lpstr>
      <vt:lpstr>EURAF expenses</vt:lpstr>
      <vt:lpstr>A very frugal way of life so far</vt:lpstr>
      <vt:lpstr>The contract with ALIENOR</vt:lpstr>
      <vt:lpstr>Balance of the EURAF account (30 May 2014)</vt:lpstr>
      <vt:lpstr>Présentation PowerPoint</vt:lpstr>
      <vt:lpstr>The need for more resources</vt:lpstr>
      <vt:lpstr>Présentation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EURAF Financial Report</dc:title>
  <dc:creator>Christian Dupraz</dc:creator>
  <cp:lastModifiedBy>Christian Dupraz</cp:lastModifiedBy>
  <cp:revision>5</cp:revision>
  <dcterms:created xsi:type="dcterms:W3CDTF">2014-05-31T09:26:20Z</dcterms:created>
  <dcterms:modified xsi:type="dcterms:W3CDTF">2014-05-31T10:26:55Z</dcterms:modified>
</cp:coreProperties>
</file>