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3" r:id="rId2"/>
    <p:sldId id="460" r:id="rId3"/>
    <p:sldId id="463" r:id="rId4"/>
    <p:sldId id="466" r:id="rId5"/>
    <p:sldId id="461" r:id="rId6"/>
    <p:sldId id="464" r:id="rId7"/>
    <p:sldId id="465" r:id="rId8"/>
    <p:sldId id="467" r:id="rId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7B9"/>
    <a:srgbClr val="3D7422"/>
    <a:srgbClr val="0000FF"/>
    <a:srgbClr val="8AACD2"/>
    <a:srgbClr val="66A7B9"/>
    <a:srgbClr val="11A311"/>
    <a:srgbClr val="1E1C7D"/>
    <a:srgbClr val="3A8A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8333" autoAdjust="0"/>
  </p:normalViewPr>
  <p:slideViewPr>
    <p:cSldViewPr>
      <p:cViewPr varScale="1">
        <p:scale>
          <a:sx n="69" d="100"/>
          <a:sy n="69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990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145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30" y="1"/>
            <a:ext cx="2947145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30" y="9430539"/>
            <a:ext cx="2947145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46BA3F-BB91-4936-972E-6493C19A2A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148" cy="45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317" y="1"/>
            <a:ext cx="2896051" cy="45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65175"/>
            <a:ext cx="4900612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56" y="4750044"/>
            <a:ext cx="4952856" cy="444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265"/>
            <a:ext cx="2972148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45067" y="9421265"/>
            <a:ext cx="2896051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1" rIns="91720" bIns="458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DD8712-B317-4512-9C30-222B9EE2A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FC630-789B-4EB9-AB4F-3FC9ED646BFB}" type="slidenum">
              <a:rPr lang="nl-NL" smtClean="0"/>
              <a:pPr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D8712-B317-4512-9C30-222B9EE2AF9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D8712-B317-4512-9C30-222B9EE2AF9C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D8712-B317-4512-9C30-222B9EE2AF9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D8712-B317-4512-9C30-222B9EE2AF9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D8712-B317-4512-9C30-222B9EE2AF9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D8712-B317-4512-9C30-222B9EE2AF9C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D8712-B317-4512-9C30-222B9EE2AF9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5EF1-8B84-4DD5-ABB1-7D58C15C08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1"/>
          </p:nvPr>
        </p:nvSpPr>
        <p:spPr>
          <a:xfrm>
            <a:off x="1357313" y="631031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F3E65-F53F-4DBF-8543-5EAB112E91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392238"/>
            <a:ext cx="9144000" cy="36512"/>
          </a:xfrm>
          <a:prstGeom prst="rect">
            <a:avLst/>
          </a:prstGeom>
          <a:gradFill rotWithShape="0">
            <a:gsLst>
              <a:gs pos="0">
                <a:srgbClr val="3A8A50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2910" y="1714488"/>
            <a:ext cx="7772400" cy="4114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0" y="841272"/>
            <a:ext cx="9144000" cy="571504"/>
          </a:xfrm>
        </p:spPr>
        <p:txBody>
          <a:bodyPr anchor="b"/>
          <a:lstStyle>
            <a:lvl1pPr marL="0" indent="0" algn="ctr">
              <a:buNone/>
              <a:defRPr sz="3200" b="0" cap="sm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3A8A50"/>
          </a:solidFill>
          <a:ln>
            <a:solidFill>
              <a:srgbClr val="3A8A50"/>
            </a:solidFill>
          </a:ln>
        </p:spPr>
        <p:txBody>
          <a:bodyPr/>
          <a:lstStyle>
            <a:lvl1pPr algn="ctr">
              <a:defRPr sz="3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B1BC-6FBB-4916-8DB3-D540BF44BC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92238"/>
            <a:ext cx="9144000" cy="36512"/>
          </a:xfrm>
          <a:prstGeom prst="rect">
            <a:avLst/>
          </a:prstGeom>
          <a:gradFill rotWithShape="0">
            <a:gsLst>
              <a:gs pos="0">
                <a:srgbClr val="3A8A50"/>
              </a:gs>
              <a:gs pos="100000">
                <a:srgbClr val="10086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8596" y="1428736"/>
            <a:ext cx="8429684" cy="2071702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57158" y="3571876"/>
            <a:ext cx="8501122" cy="228601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3A8A50"/>
          </a:solidFill>
        </p:spPr>
        <p:txBody>
          <a:bodyPr/>
          <a:lstStyle>
            <a:lvl1pPr>
              <a:defRPr sz="3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1"/>
          </p:nvPr>
        </p:nvSpPr>
        <p:spPr>
          <a:xfrm>
            <a:off x="0" y="841272"/>
            <a:ext cx="9144000" cy="571504"/>
          </a:xfrm>
        </p:spPr>
        <p:txBody>
          <a:bodyPr anchor="b"/>
          <a:lstStyle>
            <a:lvl1pPr marL="0" indent="0" algn="ctr">
              <a:buNone/>
              <a:defRPr sz="3200" b="0" cap="sm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375F-82D1-49E7-9E38-8EB20CB842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285875"/>
            <a:ext cx="9144000" cy="36513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solidFill>
              <a:srgbClr val="3A8A5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3A8A50"/>
          </a:solidFill>
        </p:spPr>
        <p:txBody>
          <a:bodyPr/>
          <a:lstStyle>
            <a:lvl1pPr>
              <a:defRPr sz="3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2D27-6798-478E-A064-43744185C6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LVO final bis (10cm) bewer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353175"/>
            <a:ext cx="11795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leeuw-G+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463" y="6357938"/>
            <a:ext cx="6365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3A8A50"/>
          </a:solidFill>
        </p:spPr>
        <p:txBody>
          <a:bodyPr/>
          <a:lstStyle>
            <a:lvl1pPr>
              <a:defRPr sz="36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868E-7EF9-46DA-A029-6A43F6FFB0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pic>
        <p:nvPicPr>
          <p:cNvPr id="1028" name="Picture 10" descr="ILVO final bis (10cm) bewerk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" y="6353175"/>
            <a:ext cx="11795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9063" y="6553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42DC5F-309C-4596-856F-5C3D4CE698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0" name="Picture 10" descr="leeuw-G+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99463" y="6357938"/>
            <a:ext cx="6365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68" r:id="rId2"/>
    <p:sldLayoutId id="2147485070" r:id="rId3"/>
    <p:sldLayoutId id="2147485071" r:id="rId4"/>
    <p:sldLayoutId id="2147485072" r:id="rId5"/>
    <p:sldLayoutId id="2147485073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76200"/>
          </a:xfrm>
          <a:prstGeom prst="rect">
            <a:avLst/>
          </a:prstGeom>
          <a:gradFill rotWithShape="0">
            <a:gsLst>
              <a:gs pos="0">
                <a:srgbClr val="11A311"/>
              </a:gs>
              <a:gs pos="100000">
                <a:srgbClr val="10086B"/>
              </a:gs>
            </a:gsLst>
            <a:lin ang="0" scaled="1"/>
          </a:gradFill>
          <a:ln w="9525">
            <a:solidFill>
              <a:srgbClr val="3D742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1412776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10086B"/>
                </a:solidFill>
                <a:latin typeface="Arial" charset="0"/>
              </a:rPr>
              <a:t>Agroforestry in Belgium</a:t>
            </a:r>
          </a:p>
          <a:p>
            <a:pPr algn="ctr"/>
            <a:endParaRPr lang="en-CA" sz="4000" b="1" dirty="0" smtClean="0">
              <a:solidFill>
                <a:srgbClr val="10086B"/>
              </a:solidFill>
              <a:latin typeface="Arial" charset="0"/>
            </a:endParaRPr>
          </a:p>
          <a:p>
            <a:pPr algn="ctr"/>
            <a:endParaRPr lang="en-CA" sz="4000" b="1" dirty="0" smtClean="0">
              <a:solidFill>
                <a:srgbClr val="10086B"/>
              </a:solidFill>
              <a:latin typeface="Arial" charset="0"/>
            </a:endParaRPr>
          </a:p>
          <a:p>
            <a:pPr algn="ctr"/>
            <a:endParaRPr lang="en-CA" sz="4000" b="1" dirty="0" smtClean="0">
              <a:solidFill>
                <a:srgbClr val="10086B"/>
              </a:solidFill>
              <a:latin typeface="Arial" charset="0"/>
            </a:endParaRPr>
          </a:p>
          <a:p>
            <a:pPr algn="ctr"/>
            <a:endParaRPr lang="en-CA" sz="4000" b="1" dirty="0">
              <a:solidFill>
                <a:srgbClr val="10086B"/>
              </a:solidFill>
              <a:latin typeface="Arial" charset="0"/>
            </a:endParaRPr>
          </a:p>
          <a:p>
            <a:pPr algn="ctr"/>
            <a:endParaRPr lang="en-CA" sz="1000" b="1" dirty="0">
              <a:solidFill>
                <a:srgbClr val="10086B"/>
              </a:solidFill>
              <a:latin typeface="Arial" charset="0"/>
            </a:endParaRPr>
          </a:p>
          <a:p>
            <a:pPr algn="ctr"/>
            <a:endParaRPr lang="en-US" sz="3200" b="1" dirty="0" smtClean="0">
              <a:solidFill>
                <a:srgbClr val="10086B"/>
              </a:solidFill>
              <a:latin typeface="Arial" charset="0"/>
            </a:endParaRPr>
          </a:p>
          <a:p>
            <a:pPr algn="ctr"/>
            <a:endParaRPr lang="en-US" sz="3200" b="1" dirty="0" smtClean="0">
              <a:solidFill>
                <a:srgbClr val="10086B"/>
              </a:solidFill>
              <a:latin typeface="Arial" charset="0"/>
            </a:endParaRPr>
          </a:p>
          <a:p>
            <a:pPr algn="ctr"/>
            <a:endParaRPr lang="en-US" sz="3200" b="1" dirty="0">
              <a:solidFill>
                <a:srgbClr val="10086B"/>
              </a:solidFill>
              <a:latin typeface="Arial" charset="0"/>
            </a:endParaRP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1785938" y="5791200"/>
            <a:ext cx="5568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Institute for Agricultural and Fisheries Research</a:t>
            </a:r>
          </a:p>
          <a:p>
            <a:pPr algn="ctr"/>
            <a:r>
              <a:rPr lang="en-US" sz="1200">
                <a:latin typeface="Arial" charset="0"/>
              </a:rPr>
              <a:t>Plant Sciences Unit – Crop Husbandry &amp; Environment</a:t>
            </a:r>
          </a:p>
          <a:p>
            <a:pPr algn="ctr"/>
            <a:r>
              <a:rPr lang="en-US" sz="1200">
                <a:latin typeface="Arial" charset="0"/>
              </a:rPr>
              <a:t>www.ilvo.vlaanderen.be</a:t>
            </a:r>
            <a:endParaRPr lang="en-US" sz="1200">
              <a:solidFill>
                <a:srgbClr val="10086B"/>
              </a:solidFill>
              <a:latin typeface="Arial" charset="0"/>
            </a:endParaRPr>
          </a:p>
          <a:p>
            <a:pPr algn="ctr"/>
            <a:r>
              <a:rPr lang="en-US" sz="1200">
                <a:latin typeface="Arial" charset="0"/>
              </a:rPr>
              <a:t>Agriculture and Fisheries Policy Area</a:t>
            </a:r>
          </a:p>
        </p:txBody>
      </p:sp>
      <p:sp>
        <p:nvSpPr>
          <p:cNvPr id="8198" name="Tijdelijke aanduiding voor dianumm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DD5140-8552-4922-A8B6-1C0A0F7FD093}" type="slidenum">
              <a:rPr lang="nl-NL" smtClean="0"/>
              <a:pPr/>
              <a:t>1</a:t>
            </a:fld>
            <a:endParaRPr lang="nl-NL" smtClean="0"/>
          </a:p>
        </p:txBody>
      </p:sp>
      <p:pic>
        <p:nvPicPr>
          <p:cNvPr id="8" name="Afbeelding 7" descr="header presentaties ilvo bert reubens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8"/>
            <a:ext cx="9144000" cy="1352550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518913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3A8A50"/>
                </a:solidFill>
                <a:latin typeface="Arial" charset="0"/>
              </a:rPr>
              <a:t>EURAF Conference Cottbus</a:t>
            </a:r>
            <a:r>
              <a:rPr lang="en-US" sz="2000" dirty="0" smtClean="0">
                <a:solidFill>
                  <a:srgbClr val="3A8A50"/>
                </a:solidFill>
                <a:latin typeface="Arial" charset="0"/>
              </a:rPr>
              <a:t>  </a:t>
            </a:r>
            <a:r>
              <a:rPr lang="en-US" sz="2000" dirty="0" smtClean="0">
                <a:solidFill>
                  <a:srgbClr val="3A8A50"/>
                </a:solidFill>
                <a:latin typeface="Arial" charset="0"/>
              </a:rPr>
              <a:t>4-6-2014</a:t>
            </a:r>
            <a:endParaRPr lang="en-US" dirty="0">
              <a:solidFill>
                <a:srgbClr val="3A8A50"/>
              </a:solidFill>
              <a:latin typeface="Arial" charset="0"/>
            </a:endParaRPr>
          </a:p>
        </p:txBody>
      </p:sp>
      <p:pic>
        <p:nvPicPr>
          <p:cNvPr id="10" name="Afbeelding 9" descr="DSC05405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4035" b="8772"/>
          <a:stretch>
            <a:fillRect/>
          </a:stretch>
        </p:blipFill>
        <p:spPr>
          <a:xfrm>
            <a:off x="-180528" y="1988840"/>
            <a:ext cx="954248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State of Agroforestry 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related</a:t>
            </a:r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Associations</a:t>
            </a:r>
            <a:endParaRPr lang="nl-B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96D7B1-A212-41A3-A463-30F490A59B7E}" type="slidenum">
              <a:rPr lang="nl-NL" smtClean="0"/>
              <a:pPr/>
              <a:t>2</a:t>
            </a:fld>
            <a:endParaRPr lang="nl-NL" smtClean="0"/>
          </a:p>
        </p:txBody>
      </p:sp>
      <p:sp>
        <p:nvSpPr>
          <p:cNvPr id="16388" name="Rechthoek 3"/>
          <p:cNvSpPr>
            <a:spLocks noChangeArrowheads="1"/>
          </p:cNvSpPr>
          <p:nvPr/>
        </p:nvSpPr>
        <p:spPr bwMode="auto">
          <a:xfrm>
            <a:off x="251521" y="1052513"/>
            <a:ext cx="8320980" cy="3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kern="0" dirty="0" smtClean="0">
                <a:latin typeface="Arial" charset="0"/>
                <a:cs typeface="Arial" pitchFamily="34" charset="0"/>
              </a:rPr>
              <a:t>Two member-</a:t>
            </a:r>
            <a:r>
              <a:rPr lang="en-US" sz="2200" kern="0" dirty="0" err="1" smtClean="0">
                <a:latin typeface="Arial" charset="0"/>
                <a:cs typeface="Arial" pitchFamily="34" charset="0"/>
              </a:rPr>
              <a:t>organisations</a:t>
            </a:r>
            <a:endParaRPr lang="en-US" sz="22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Wervel (25 EURAF members)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smtClean="0">
                <a:latin typeface="Arial" charset="0"/>
                <a:cs typeface="Arial" pitchFamily="34" charset="0"/>
              </a:rPr>
              <a:t>AWAF – Association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pour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l’Agroforesterie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en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Wallonie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et à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Bruxelles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(+-50 EURAF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members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)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nl-BE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kern="0" dirty="0" smtClean="0">
                <a:latin typeface="Arial" charset="0"/>
                <a:cs typeface="Arial" pitchFamily="34" charset="0"/>
              </a:rPr>
              <a:t>Flemish Consortium Agroforestry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Informal collaboration between several stakeholder organizations (research institutes, sector service organizations, etc) active in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agroforestry</a:t>
            </a: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8 member organizations.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Main results: set-up of experimental agroforestry site (2011) &amp; approval of joint Flemish agroforestry research project (see EURAF newsletter)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IMG_0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052736"/>
            <a:ext cx="2952426" cy="196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Experimental</a:t>
            </a:r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site 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Lochristi</a:t>
            </a:r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Ghent</a:t>
            </a:r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area</a:t>
            </a:r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nl-B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96D7B1-A212-41A3-A463-30F490A59B7E}" type="slidenum">
              <a:rPr lang="nl-NL" smtClean="0"/>
              <a:pPr/>
              <a:t>3</a:t>
            </a:fld>
            <a:endParaRPr lang="nl-NL" smtClean="0"/>
          </a:p>
        </p:txBody>
      </p:sp>
      <p:pic>
        <p:nvPicPr>
          <p:cNvPr id="5" name="Afbeelding 4" descr="DSC04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1268760"/>
            <a:ext cx="2202841" cy="293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 descr="IMG_34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992795"/>
            <a:ext cx="2789852" cy="2092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 descr="IMG_34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1" y="4474823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fbeelding 12" descr="DSC052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98072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Afbeelding 13" descr="IMG_54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221088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New agroforestry project (2014-2019)</a:t>
            </a:r>
            <a:endParaRPr lang="nl-B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96D7B1-A212-41A3-A463-30F490A59B7E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16388" name="Rechthoek 3"/>
          <p:cNvSpPr>
            <a:spLocks noChangeArrowheads="1"/>
          </p:cNvSpPr>
          <p:nvPr/>
        </p:nvSpPr>
        <p:spPr bwMode="auto">
          <a:xfrm>
            <a:off x="251521" y="1052513"/>
            <a:ext cx="832098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defRPr/>
            </a:pPr>
            <a:r>
              <a:rPr lang="en-US" sz="1800" b="1" kern="0" dirty="0" smtClean="0">
                <a:latin typeface="Arial" charset="0"/>
                <a:cs typeface="Arial" pitchFamily="34" charset="0"/>
              </a:rPr>
              <a:t>Objective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: create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a breakthrough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of </a:t>
            </a:r>
            <a:r>
              <a:rPr lang="en-US" sz="1800" b="1" kern="0" dirty="0" smtClean="0">
                <a:latin typeface="Arial" charset="0"/>
                <a:cs typeface="Arial" pitchFamily="34" charset="0"/>
              </a:rPr>
              <a:t>feasible, profitable and effective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agroforestry systems in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Flanders through: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integrated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collaboration throughout the entire chain of stakeholders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co-development of research knowledge and practical experience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provision of solutions and guidance for the target group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.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defRPr/>
            </a:pPr>
            <a:r>
              <a:rPr lang="en-US" sz="1800" b="1" kern="0" dirty="0" smtClean="0">
                <a:latin typeface="Arial" charset="0"/>
                <a:cs typeface="Arial" pitchFamily="34" charset="0"/>
              </a:rPr>
              <a:t>How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? For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a selection of agroforestry systems relevant to the Flemish agricultural context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: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Increasing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knowledge of ecological interactions, ecosystem services, technical impact and especially economic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opportunities</a:t>
            </a: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Increased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understanding of intention, attitude, norms, perception and social identity of those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involved</a:t>
            </a: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Providing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decision support guidelines, practical suggestions and innovative solutions to farming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enterprises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defRPr/>
            </a:pPr>
            <a:r>
              <a:rPr lang="en-US" sz="1800" b="1" kern="0" dirty="0" smtClean="0">
                <a:latin typeface="Arial" charset="0"/>
                <a:cs typeface="Arial" pitchFamily="34" charset="0"/>
              </a:rPr>
              <a:t>Strengthen the international links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(exchange of experience, knowledge, protocols for measurement ,etc)</a:t>
            </a: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525462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AutoNum type="arabicParenBoth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Agroforestry in 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practice</a:t>
            </a:r>
            <a:endParaRPr lang="nl-B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96D7B1-A212-41A3-A463-30F490A59B7E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16388" name="Rechthoek 3"/>
          <p:cNvSpPr>
            <a:spLocks noChangeArrowheads="1"/>
          </p:cNvSpPr>
          <p:nvPr/>
        </p:nvSpPr>
        <p:spPr bwMode="auto">
          <a:xfrm>
            <a:off x="251521" y="1052513"/>
            <a:ext cx="832098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kern="0" dirty="0" smtClean="0">
                <a:latin typeface="Arial" charset="0"/>
                <a:cs typeface="Arial" pitchFamily="34" charset="0"/>
              </a:rPr>
              <a:t>Implementation in Flanders</a:t>
            </a:r>
            <a:endParaRPr lang="en-US" sz="22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err="1" smtClean="0">
                <a:latin typeface="Arial" charset="0"/>
                <a:cs typeface="Arial" pitchFamily="34" charset="0"/>
              </a:rPr>
              <a:t>About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30 farmers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showed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interest over the last 2-3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years</a:t>
            </a:r>
            <a:endParaRPr lang="nl-BE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smtClean="0">
                <a:latin typeface="Arial" charset="0"/>
                <a:cs typeface="Arial" pitchFamily="34" charset="0"/>
              </a:rPr>
              <a:t>11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new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parcels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established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in 2011-2012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with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the agroforestry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subsidy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measure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(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about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10 ha)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smtClean="0">
                <a:latin typeface="Arial" charset="0"/>
                <a:cs typeface="Arial" pitchFamily="34" charset="0"/>
              </a:rPr>
              <a:t>In 2013:7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new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subsidy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applications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approved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(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about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20 ha)</a:t>
            </a:r>
            <a:endParaRPr lang="nl-BE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nl-BE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kern="0" dirty="0" smtClean="0">
                <a:latin typeface="Arial" charset="0"/>
                <a:cs typeface="Arial" pitchFamily="34" charset="0"/>
              </a:rPr>
              <a:t>Implementation in Wallonia</a:t>
            </a:r>
            <a:endParaRPr lang="en-US" sz="22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smtClean="0">
                <a:latin typeface="Arial" charset="0"/>
                <a:cs typeface="Arial" pitchFamily="34" charset="0"/>
              </a:rPr>
              <a:t>&gt; 10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new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agroforestry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plantation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projects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beginning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of 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2014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err="1" smtClean="0">
                <a:latin typeface="Arial" charset="0"/>
                <a:cs typeface="Arial" pitchFamily="34" charset="0"/>
              </a:rPr>
              <a:t>Some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of these: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stepwise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plantations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on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a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total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area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of &gt; 20 ha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err="1" smtClean="0">
                <a:latin typeface="Arial" charset="0"/>
                <a:cs typeface="Arial" pitchFamily="34" charset="0"/>
              </a:rPr>
              <a:t>Several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new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projects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under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preparation</a:t>
            </a:r>
            <a:endParaRPr lang="nl-BE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smtClean="0">
                <a:latin typeface="Arial" charset="0"/>
                <a:cs typeface="Arial" pitchFamily="34" charset="0"/>
              </a:rPr>
              <a:t>AWAF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involved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in all these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projects</a:t>
            </a:r>
            <a:endParaRPr lang="nl-BE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nl-BE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</p:txBody>
      </p:sp>
      <p:pic>
        <p:nvPicPr>
          <p:cNvPr id="5" name="Afbeelding 4" descr="DSC05452.JPG"/>
          <p:cNvPicPr>
            <a:picLocks noChangeAspect="1"/>
          </p:cNvPicPr>
          <p:nvPr/>
        </p:nvPicPr>
        <p:blipFill>
          <a:blip r:embed="rId3" cstate="print"/>
          <a:srcRect b="18188"/>
          <a:stretch>
            <a:fillRect/>
          </a:stretch>
        </p:blipFill>
        <p:spPr bwMode="auto">
          <a:xfrm>
            <a:off x="5724128" y="4077072"/>
            <a:ext cx="224253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Agroforestry in 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practice</a:t>
            </a:r>
            <a:endParaRPr lang="nl-B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96D7B1-A212-41A3-A463-30F490A59B7E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16388" name="Rechthoek 3"/>
          <p:cNvSpPr>
            <a:spLocks noChangeArrowheads="1"/>
          </p:cNvSpPr>
          <p:nvPr/>
        </p:nvSpPr>
        <p:spPr bwMode="auto">
          <a:xfrm>
            <a:off x="251521" y="1052513"/>
            <a:ext cx="8320980" cy="553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r>
              <a:rPr lang="nl-BE" sz="2200" kern="0" dirty="0" smtClean="0">
                <a:latin typeface="Arial" charset="0"/>
                <a:cs typeface="Arial" pitchFamily="34" charset="0"/>
              </a:rPr>
              <a:t>Dynamics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Several demo and info activities </a:t>
            </a:r>
            <a:r>
              <a:rPr lang="en-US" sz="1800" kern="0" dirty="0" err="1" smtClean="0">
                <a:latin typeface="Arial" charset="0"/>
                <a:cs typeface="Arial" pitchFamily="34" charset="0"/>
              </a:rPr>
              <a:t>organised</a:t>
            </a: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First steps towards more systematic exchange of info between both regions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Slight increase in communication on agroforestry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endParaRPr lang="en-US" sz="22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kern="0" dirty="0" smtClean="0">
                <a:latin typeface="Arial" charset="0"/>
                <a:cs typeface="Arial" pitchFamily="34" charset="0"/>
              </a:rPr>
              <a:t>Bottlenecks hindering further implementation</a:t>
            </a:r>
            <a:endParaRPr lang="en-US" sz="22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err="1" smtClean="0">
                <a:latin typeface="Arial" charset="0"/>
                <a:cs typeface="Arial" pitchFamily="34" charset="0"/>
              </a:rPr>
              <a:t>Often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of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legal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or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administrative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nature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Complexity of and potential conflicts between rules: Forestry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decree, Nature decree, “</a:t>
            </a:r>
            <a:r>
              <a:rPr lang="en-US" sz="1800" kern="0" dirty="0" err="1" smtClean="0">
                <a:latin typeface="Arial" charset="0"/>
                <a:cs typeface="Arial" pitchFamily="34" charset="0"/>
              </a:rPr>
              <a:t>Veldwetboek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” (Country Code), Regional Planning Code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, “</a:t>
            </a:r>
            <a:r>
              <a:rPr lang="en-US" sz="1800" kern="0" dirty="0" err="1" smtClean="0">
                <a:latin typeface="Arial" charset="0"/>
                <a:cs typeface="Arial" pitchFamily="34" charset="0"/>
              </a:rPr>
              <a:t>Pachtwet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”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(land lease law)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Uncertainty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regarding ownership, tree-planting or </a:t>
            </a:r>
            <a:r>
              <a:rPr lang="en-US" sz="1800" kern="0" dirty="0" err="1" smtClean="0">
                <a:latin typeface="Arial" charset="0"/>
                <a:cs typeface="Arial" pitchFamily="34" charset="0"/>
              </a:rPr>
              <a:t>treefelling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 permit (spatial planning regulation)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But also: some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technical and economic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constraints (fear for loss in productivity)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To be tackled over the next few years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…</a:t>
            </a: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CAP and 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other</a:t>
            </a:r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policies</a:t>
            </a:r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affecting</a:t>
            </a:r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AF</a:t>
            </a:r>
            <a:endParaRPr lang="nl-B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96D7B1-A212-41A3-A463-30F490A59B7E}" type="slidenum">
              <a:rPr lang="nl-NL" smtClean="0"/>
              <a:pPr/>
              <a:t>7</a:t>
            </a:fld>
            <a:endParaRPr lang="nl-NL" smtClean="0"/>
          </a:p>
        </p:txBody>
      </p:sp>
      <p:sp>
        <p:nvSpPr>
          <p:cNvPr id="16388" name="Rechthoek 3"/>
          <p:cNvSpPr>
            <a:spLocks noChangeArrowheads="1"/>
          </p:cNvSpPr>
          <p:nvPr/>
        </p:nvSpPr>
        <p:spPr bwMode="auto">
          <a:xfrm>
            <a:off x="251521" y="1052513"/>
            <a:ext cx="8320980" cy="528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r>
              <a:rPr lang="nl-BE" sz="2200" kern="0" dirty="0" err="1" smtClean="0">
                <a:latin typeface="Arial" charset="0"/>
                <a:cs typeface="Arial" pitchFamily="34" charset="0"/>
              </a:rPr>
              <a:t>Flanders</a:t>
            </a:r>
            <a:endParaRPr lang="nl-BE" sz="22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Agroforestry eligible for Pillar I subsidies (EFA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)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To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be eligible, the parcel has to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be established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officially with the subsidy as defined in Pillar II, and the number of trees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should not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exceed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100/ha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Pillar II: subsidy as started in 2011 continued, with some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minor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changes: 80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%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of total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plantation costs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refunded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(</a:t>
            </a:r>
            <a:r>
              <a:rPr lang="en-US" sz="1800" kern="0" dirty="0" err="1" smtClean="0">
                <a:latin typeface="Arial" charset="0"/>
                <a:cs typeface="Arial" pitchFamily="34" charset="0"/>
              </a:rPr>
              <a:t>i.o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.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70%) + standard fee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for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own labor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No subsidy for maintenance costs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endParaRPr lang="en-US" sz="22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kern="0" dirty="0" smtClean="0">
                <a:latin typeface="Arial" charset="0"/>
                <a:cs typeface="Arial" pitchFamily="34" charset="0"/>
              </a:rPr>
              <a:t>Wallonia</a:t>
            </a:r>
            <a:endParaRPr lang="en-US" sz="22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Agroforestry eligible for Pillar I subsidies (EFA)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smtClean="0">
                <a:latin typeface="Arial" charset="0"/>
                <a:cs typeface="Arial" pitchFamily="34" charset="0"/>
              </a:rPr>
              <a:t>No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Pillar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II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subsidy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?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fr-FR" sz="1800" kern="0" dirty="0" err="1" smtClean="0">
                <a:latin typeface="Arial" charset="0"/>
                <a:cs typeface="Arial" pitchFamily="34" charset="0"/>
              </a:rPr>
              <a:t>Subsidy</a:t>
            </a:r>
            <a:r>
              <a:rPr lang="fr-FR" sz="1800" kern="0" dirty="0" smtClean="0">
                <a:latin typeface="Arial" charset="0"/>
                <a:cs typeface="Arial" pitchFamily="34" charset="0"/>
              </a:rPr>
              <a:t> of </a:t>
            </a:r>
            <a:r>
              <a:rPr lang="fr-FR" sz="1800" kern="0" dirty="0" err="1" smtClean="0">
                <a:latin typeface="Arial" charset="0"/>
                <a:cs typeface="Arial" pitchFamily="34" charset="0"/>
              </a:rPr>
              <a:t>Departement</a:t>
            </a:r>
            <a:r>
              <a:rPr lang="fr-FR" sz="1800" kern="0" dirty="0" smtClean="0">
                <a:latin typeface="Arial" charset="0"/>
                <a:cs typeface="Arial" pitchFamily="34" charset="0"/>
              </a:rPr>
              <a:t> of Nature and </a:t>
            </a:r>
            <a:r>
              <a:rPr lang="fr-FR" sz="1800" kern="0" dirty="0" err="1" smtClean="0">
                <a:latin typeface="Arial" charset="0"/>
                <a:cs typeface="Arial" pitchFamily="34" charset="0"/>
              </a:rPr>
              <a:t>Forests</a:t>
            </a:r>
            <a:r>
              <a:rPr lang="fr-FR" sz="1800" kern="0" dirty="0" smtClean="0">
                <a:latin typeface="Arial" charset="0"/>
                <a:cs typeface="Arial" pitchFamily="34" charset="0"/>
              </a:rPr>
              <a:t> (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DNF)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augmented</a:t>
            </a: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nl-BE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Expectations</a:t>
            </a:r>
            <a:r>
              <a:rPr lang="nl-BE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of EURAF</a:t>
            </a:r>
            <a:endParaRPr lang="nl-BE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96D7B1-A212-41A3-A463-30F490A59B7E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16388" name="Rechthoek 3"/>
          <p:cNvSpPr>
            <a:spLocks noChangeArrowheads="1"/>
          </p:cNvSpPr>
          <p:nvPr/>
        </p:nvSpPr>
        <p:spPr bwMode="auto">
          <a:xfrm>
            <a:off x="251521" y="1288558"/>
            <a:ext cx="8320980" cy="33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To further stimulate concrete </a:t>
            </a:r>
            <a:r>
              <a:rPr lang="en-US" sz="1800" b="1" kern="0" dirty="0" smtClean="0">
                <a:latin typeface="Arial" charset="0"/>
                <a:cs typeface="Arial" pitchFamily="34" charset="0"/>
              </a:rPr>
              <a:t>exchange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 and </a:t>
            </a:r>
            <a:r>
              <a:rPr lang="en-US" sz="1800" b="1" kern="0" dirty="0" smtClean="0">
                <a:latin typeface="Arial" charset="0"/>
                <a:cs typeface="Arial" pitchFamily="34" charset="0"/>
              </a:rPr>
              <a:t>collaboration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 opportunities between partners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800" kern="0" dirty="0" smtClean="0">
                <a:latin typeface="Arial" charset="0"/>
                <a:cs typeface="Arial" pitchFamily="34" charset="0"/>
              </a:rPr>
              <a:t>Further elaboration of an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informative website/platform where info and experiences on agroforestry everywhere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in Europe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is openly shared, and kept up to </a:t>
            </a:r>
            <a:r>
              <a:rPr lang="en-US" sz="1800" kern="0" dirty="0" smtClean="0">
                <a:latin typeface="Arial" charset="0"/>
                <a:cs typeface="Arial" pitchFamily="34" charset="0"/>
              </a:rPr>
              <a:t>date</a:t>
            </a: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err="1" smtClean="0">
                <a:latin typeface="Arial" charset="0"/>
                <a:cs typeface="Arial" pitchFamily="34" charset="0"/>
              </a:rPr>
              <a:t>Further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promotion (and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harmonisation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) of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policy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at EU level</a:t>
            </a: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smtClean="0">
                <a:latin typeface="Arial" charset="0"/>
                <a:cs typeface="Arial" pitchFamily="34" charset="0"/>
              </a:rPr>
              <a:t>Continue the conference / meeting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initiatives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as in Brussels and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Cottbus</a:t>
            </a:r>
            <a:endParaRPr lang="nl-BE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nl-BE" sz="1800" kern="0" dirty="0" err="1" smtClean="0">
                <a:latin typeface="Arial" charset="0"/>
                <a:cs typeface="Arial" pitchFamily="34" charset="0"/>
              </a:rPr>
              <a:t>Take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the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initiative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to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organise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educational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activities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 (agroforestry </a:t>
            </a:r>
            <a:r>
              <a:rPr lang="nl-BE" sz="1800" kern="0" dirty="0" err="1" smtClean="0">
                <a:latin typeface="Arial" charset="0"/>
                <a:cs typeface="Arial" pitchFamily="34" charset="0"/>
              </a:rPr>
              <a:t>course</a:t>
            </a:r>
            <a:r>
              <a:rPr lang="nl-BE" sz="1800" kern="0" dirty="0" smtClean="0">
                <a:latin typeface="Arial" charset="0"/>
                <a:cs typeface="Arial" pitchFamily="34" charset="0"/>
              </a:rPr>
              <a:t>, practical workshops, …)</a:t>
            </a: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  <a:p>
            <a:pPr marL="441325" lvl="1" indent="-258763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defRPr/>
            </a:pPr>
            <a:endParaRPr lang="en-US" sz="1800" kern="0" dirty="0" smtClean="0"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8557</TotalTime>
  <Words>622</Words>
  <Application>Microsoft Office PowerPoint</Application>
  <PresentationFormat>Diavoorstelling (4:3)</PresentationFormat>
  <Paragraphs>93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Standaardontwerp</vt:lpstr>
      <vt:lpstr>Dia 1</vt:lpstr>
      <vt:lpstr>State of Agroforestry related Associations</vt:lpstr>
      <vt:lpstr>Experimental site Lochristi (Ghent area)</vt:lpstr>
      <vt:lpstr>New agroforestry project (2014-2019)</vt:lpstr>
      <vt:lpstr>Agroforestry in practice</vt:lpstr>
      <vt:lpstr>Agroforestry in practice</vt:lpstr>
      <vt:lpstr>CAP and other policies affecting AF</vt:lpstr>
      <vt:lpstr>Expectations of EURAF</vt:lpstr>
    </vt:vector>
  </TitlesOfParts>
  <Company>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eclaeys</dc:creator>
  <cp:lastModifiedBy>Bert Reubens</cp:lastModifiedBy>
  <cp:revision>611</cp:revision>
  <dcterms:created xsi:type="dcterms:W3CDTF">2006-01-16T10:35:30Z</dcterms:created>
  <dcterms:modified xsi:type="dcterms:W3CDTF">2014-06-04T09:55:02Z</dcterms:modified>
</cp:coreProperties>
</file>